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0" r:id="rId3"/>
    <p:sldId id="269" r:id="rId4"/>
    <p:sldId id="258" r:id="rId5"/>
    <p:sldId id="257" r:id="rId6"/>
    <p:sldId id="270" r:id="rId7"/>
    <p:sldId id="259" r:id="rId8"/>
    <p:sldId id="266" r:id="rId9"/>
    <p:sldId id="267" r:id="rId10"/>
    <p:sldId id="268" r:id="rId11"/>
    <p:sldId id="264" r:id="rId12"/>
    <p:sldId id="262" r:id="rId13"/>
    <p:sldId id="265" r:id="rId14"/>
    <p:sldId id="263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15AAE-CB87-460C-BAF4-70214CEB6C09}" v="13" dt="2024-04-18T17:11:12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536" autoAdjust="0"/>
  </p:normalViewPr>
  <p:slideViewPr>
    <p:cSldViewPr snapToGrid="0">
      <p:cViewPr varScale="1">
        <p:scale>
          <a:sx n="68" d="100"/>
          <a:sy n="68" d="100"/>
        </p:scale>
        <p:origin x="72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205CD-D81B-4AE0-A8CA-0BB199201BD7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61EBF8B7-8B27-4762-92A6-DBF55062C378}">
      <dgm:prSet phldrT="[Texto]" custT="1"/>
      <dgm:spPr/>
      <dgm:t>
        <a:bodyPr/>
        <a:lstStyle/>
        <a:p>
          <a:r>
            <a:rPr lang="es-ES" sz="1600" dirty="0"/>
            <a:t>Camino a la </a:t>
          </a:r>
          <a:r>
            <a:rPr lang="es-ES" sz="1600" dirty="0" err="1"/>
            <a:t>UPOV</a:t>
          </a:r>
          <a:r>
            <a:rPr lang="es-ES" sz="1600" dirty="0"/>
            <a:t> 91 de privatización de la semilla</a:t>
          </a:r>
          <a:endParaRPr lang="es-CL" sz="1600" dirty="0"/>
        </a:p>
        <a:p>
          <a:endParaRPr lang="es-CL" sz="1600" dirty="0"/>
        </a:p>
      </dgm:t>
    </dgm:pt>
    <dgm:pt modelId="{B937ADC5-A213-4D54-87DC-B9B31EB4255D}" type="parTrans" cxnId="{2244586C-995F-4C11-97A0-3B9C89AF2D62}">
      <dgm:prSet/>
      <dgm:spPr/>
      <dgm:t>
        <a:bodyPr/>
        <a:lstStyle/>
        <a:p>
          <a:endParaRPr lang="es-CL" sz="1600"/>
        </a:p>
      </dgm:t>
    </dgm:pt>
    <dgm:pt modelId="{11A6433D-BA9A-4A76-B590-EF46D3FC0418}" type="sibTrans" cxnId="{2244586C-995F-4C11-97A0-3B9C89AF2D62}">
      <dgm:prSet/>
      <dgm:spPr/>
      <dgm:t>
        <a:bodyPr/>
        <a:lstStyle/>
        <a:p>
          <a:endParaRPr lang="es-CL" sz="1600"/>
        </a:p>
      </dgm:t>
    </dgm:pt>
    <dgm:pt modelId="{78211FD6-D759-4F99-A2FD-F3AC6215F1F0}">
      <dgm:prSet phldrT="[Texto]" custT="1"/>
      <dgm:spPr/>
      <dgm:t>
        <a:bodyPr/>
        <a:lstStyle/>
        <a:p>
          <a:r>
            <a:rPr lang="es-ES" sz="1600" dirty="0"/>
            <a:t>Ratificación del TPP11 </a:t>
          </a:r>
          <a:endParaRPr lang="es-CL" sz="1600" dirty="0"/>
        </a:p>
      </dgm:t>
    </dgm:pt>
    <dgm:pt modelId="{1EF4AEC1-F928-4CCC-8D05-CD003413423D}" type="parTrans" cxnId="{E2527344-2887-43CF-8E3C-398AB2C8B3E4}">
      <dgm:prSet/>
      <dgm:spPr/>
      <dgm:t>
        <a:bodyPr/>
        <a:lstStyle/>
        <a:p>
          <a:endParaRPr lang="es-CL" sz="1600"/>
        </a:p>
      </dgm:t>
    </dgm:pt>
    <dgm:pt modelId="{45C8C7BA-7A55-440B-BD9A-2652AD7502E4}" type="sibTrans" cxnId="{E2527344-2887-43CF-8E3C-398AB2C8B3E4}">
      <dgm:prSet/>
      <dgm:spPr/>
      <dgm:t>
        <a:bodyPr/>
        <a:lstStyle/>
        <a:p>
          <a:endParaRPr lang="es-CL" sz="1600"/>
        </a:p>
      </dgm:t>
    </dgm:pt>
    <dgm:pt modelId="{AC00A8CC-7C1A-44D5-8C4E-14DAB2228D5D}">
      <dgm:prSet phldrT="[Texto]" custT="1"/>
      <dgm:spPr/>
      <dgm:t>
        <a:bodyPr/>
        <a:lstStyle/>
        <a:p>
          <a:r>
            <a:rPr lang="es-ES" sz="1600" dirty="0"/>
            <a:t>Firma del Tratado con la UE </a:t>
          </a:r>
          <a:endParaRPr lang="es-CL" sz="1600" dirty="0"/>
        </a:p>
      </dgm:t>
    </dgm:pt>
    <dgm:pt modelId="{0C5C82BC-0755-4A88-BA05-656A29C33EDC}" type="parTrans" cxnId="{AD1DB3F5-CE20-488B-9F00-F0E6AF090C20}">
      <dgm:prSet/>
      <dgm:spPr/>
      <dgm:t>
        <a:bodyPr/>
        <a:lstStyle/>
        <a:p>
          <a:endParaRPr lang="es-CL" sz="1600"/>
        </a:p>
      </dgm:t>
    </dgm:pt>
    <dgm:pt modelId="{0ECB9396-6D92-4DED-B4B0-B13291B7CD23}" type="sibTrans" cxnId="{AD1DB3F5-CE20-488B-9F00-F0E6AF090C20}">
      <dgm:prSet/>
      <dgm:spPr/>
      <dgm:t>
        <a:bodyPr/>
        <a:lstStyle/>
        <a:p>
          <a:endParaRPr lang="es-CL" sz="1600"/>
        </a:p>
      </dgm:t>
    </dgm:pt>
    <dgm:pt modelId="{B9DCD14F-A262-40D8-986A-46064ACF8793}">
      <dgm:prSet phldrT="[Texto]" custT="1"/>
      <dgm:spPr/>
      <dgm:t>
        <a:bodyPr/>
        <a:lstStyle/>
        <a:p>
          <a:r>
            <a:rPr lang="es-CL" sz="1600" dirty="0"/>
            <a:t>Camino a la supervigilancia de las semillas</a:t>
          </a:r>
        </a:p>
      </dgm:t>
    </dgm:pt>
    <dgm:pt modelId="{D3E73DD4-234B-4396-9EAA-484EF483DD64}" type="parTrans" cxnId="{429DC0A0-D696-405C-8F71-2A31D62A4E20}">
      <dgm:prSet/>
      <dgm:spPr/>
      <dgm:t>
        <a:bodyPr/>
        <a:lstStyle/>
        <a:p>
          <a:endParaRPr lang="es-CL" sz="1600"/>
        </a:p>
      </dgm:t>
    </dgm:pt>
    <dgm:pt modelId="{E7BF4926-EA0A-42BA-9DAC-A6D9BA4E1853}" type="sibTrans" cxnId="{429DC0A0-D696-405C-8F71-2A31D62A4E20}">
      <dgm:prSet/>
      <dgm:spPr/>
      <dgm:t>
        <a:bodyPr/>
        <a:lstStyle/>
        <a:p>
          <a:endParaRPr lang="es-CL" sz="1600"/>
        </a:p>
      </dgm:t>
    </dgm:pt>
    <dgm:pt modelId="{F51BF891-DC64-4253-959D-4272DC7D12BF}">
      <dgm:prSet phldrT="[Texto]" custT="1"/>
      <dgm:spPr/>
      <dgm:t>
        <a:bodyPr/>
        <a:lstStyle/>
        <a:p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Plan nacional de resguardo de Semillas 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gm:t>
    </dgm:pt>
    <dgm:pt modelId="{BDFFE3D9-6619-4B4C-9269-4BA3A84702E8}" type="parTrans" cxnId="{110E80EB-1D19-4CC4-A07A-C5D6D8048C29}">
      <dgm:prSet/>
      <dgm:spPr/>
      <dgm:t>
        <a:bodyPr/>
        <a:lstStyle/>
        <a:p>
          <a:endParaRPr lang="es-CL" sz="1600"/>
        </a:p>
      </dgm:t>
    </dgm:pt>
    <dgm:pt modelId="{F335323F-9204-40C6-9C39-2B659716423A}" type="sibTrans" cxnId="{110E80EB-1D19-4CC4-A07A-C5D6D8048C29}">
      <dgm:prSet/>
      <dgm:spPr/>
      <dgm:t>
        <a:bodyPr/>
        <a:lstStyle/>
        <a:p>
          <a:endParaRPr lang="es-CL" sz="1600"/>
        </a:p>
      </dgm:t>
    </dgm:pt>
    <dgm:pt modelId="{85DD0D67-F88F-48D3-991B-D9BF949C6AFF}">
      <dgm:prSet phldrT="[Texto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Razas para la Seguridad y Soberanía Alimentaria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gm:t>
    </dgm:pt>
    <dgm:pt modelId="{984A98FC-A3CC-495A-BF87-91C8476B10AB}" type="parTrans" cxnId="{6F18083F-92FF-42BF-AF4C-71327AECF953}">
      <dgm:prSet/>
      <dgm:spPr/>
      <dgm:t>
        <a:bodyPr/>
        <a:lstStyle/>
        <a:p>
          <a:endParaRPr lang="es-CL" sz="1600"/>
        </a:p>
      </dgm:t>
    </dgm:pt>
    <dgm:pt modelId="{9231DDAA-6454-4C69-A20D-D8F08D90A64E}" type="sibTrans" cxnId="{6F18083F-92FF-42BF-AF4C-71327AECF953}">
      <dgm:prSet/>
      <dgm:spPr/>
      <dgm:t>
        <a:bodyPr/>
        <a:lstStyle/>
        <a:p>
          <a:endParaRPr lang="es-CL" sz="1600"/>
        </a:p>
      </dgm:t>
    </dgm:pt>
    <dgm:pt modelId="{B8EC5F5F-ED91-45D2-BE0C-E2F277D69948}">
      <dgm:prSet phldrT="[Texto]" custT="1"/>
      <dgm:spPr/>
      <dgm:t>
        <a:bodyPr/>
        <a:lstStyle/>
        <a:p>
          <a:r>
            <a:rPr lang="es-CL" sz="1600" dirty="0"/>
            <a:t>Supervigilando procedimientos y certificaciones</a:t>
          </a:r>
        </a:p>
      </dgm:t>
    </dgm:pt>
    <dgm:pt modelId="{9B4F47F4-28B9-4D0D-BD9B-3E2443A18AEE}" type="parTrans" cxnId="{8D98EBA0-491B-410B-A081-5AF537BDC7BA}">
      <dgm:prSet/>
      <dgm:spPr/>
      <dgm:t>
        <a:bodyPr/>
        <a:lstStyle/>
        <a:p>
          <a:endParaRPr lang="es-CL" sz="1600"/>
        </a:p>
      </dgm:t>
    </dgm:pt>
    <dgm:pt modelId="{D48DE9AA-8804-495E-858F-79E1BD42387A}" type="sibTrans" cxnId="{8D98EBA0-491B-410B-A081-5AF537BDC7BA}">
      <dgm:prSet/>
      <dgm:spPr/>
      <dgm:t>
        <a:bodyPr/>
        <a:lstStyle/>
        <a:p>
          <a:endParaRPr lang="es-CL" sz="1600"/>
        </a:p>
      </dgm:t>
    </dgm:pt>
    <dgm:pt modelId="{DC5EDB23-EAF9-49F5-AFB3-369CED1630AA}">
      <dgm:prSet phldrT="[Texto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Plan de </a:t>
          </a:r>
          <a:r>
            <a:rPr lang="es-MX" sz="1600" kern="1200" dirty="0" err="1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INDAP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 de recolección de semillas </a:t>
          </a:r>
          <a:r>
            <a:rPr lang="es-MX" sz="1600" kern="1200" dirty="0" err="1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via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 TAS 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gm:t>
    </dgm:pt>
    <dgm:pt modelId="{F3DBF3DC-A8BB-4E59-AFD6-41B2F7C3B5DF}" type="parTrans" cxnId="{F731B67A-7B8F-46E0-9DAF-2599CB409B7B}">
      <dgm:prSet/>
      <dgm:spPr/>
      <dgm:t>
        <a:bodyPr/>
        <a:lstStyle/>
        <a:p>
          <a:endParaRPr lang="es-CL" sz="1600"/>
        </a:p>
      </dgm:t>
    </dgm:pt>
    <dgm:pt modelId="{6D77EFBD-0E31-4C9A-91D6-92A704ED2FF4}" type="sibTrans" cxnId="{F731B67A-7B8F-46E0-9DAF-2599CB409B7B}">
      <dgm:prSet/>
      <dgm:spPr/>
      <dgm:t>
        <a:bodyPr/>
        <a:lstStyle/>
        <a:p>
          <a:endParaRPr lang="es-CL" sz="1600"/>
        </a:p>
      </dgm:t>
    </dgm:pt>
    <dgm:pt modelId="{FBEE35BD-B6D0-4038-AD28-79ABBA222A0B}">
      <dgm:prSet phldrT="[Texto]" custT="1"/>
      <dgm:spPr/>
      <dgm:t>
        <a:bodyPr/>
        <a:lstStyle/>
        <a:p>
          <a:r>
            <a:rPr lang="es-ES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Programa de Transición a la Agroecología 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gm:t>
    </dgm:pt>
    <dgm:pt modelId="{A40185BF-0499-405E-A102-9EB3CFC9164B}" type="parTrans" cxnId="{741AB3A6-48CB-4489-9DD8-8A45E422D34C}">
      <dgm:prSet/>
      <dgm:spPr/>
      <dgm:t>
        <a:bodyPr/>
        <a:lstStyle/>
        <a:p>
          <a:endParaRPr lang="es-CL" sz="1600"/>
        </a:p>
      </dgm:t>
    </dgm:pt>
    <dgm:pt modelId="{E80BF743-482E-44D8-A458-52E624447BF7}" type="sibTrans" cxnId="{741AB3A6-48CB-4489-9DD8-8A45E422D34C}">
      <dgm:prSet/>
      <dgm:spPr/>
      <dgm:t>
        <a:bodyPr/>
        <a:lstStyle/>
        <a:p>
          <a:endParaRPr lang="es-CL" sz="1600"/>
        </a:p>
      </dgm:t>
    </dgm:pt>
    <dgm:pt modelId="{B9FBF5A8-88E3-4322-A975-0E0F1B847B91}">
      <dgm:prSet phldrT="[Texto]" custT="1"/>
      <dgm:spPr>
        <a:solidFill>
          <a:srgbClr val="71B213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ade Gothic Next Light"/>
              <a:ea typeface="+mn-ea"/>
              <a:cs typeface="+mn-cs"/>
            </a:rPr>
            <a:t>Fuerte denuncia sobre rol actual de </a:t>
          </a:r>
          <a:r>
            <a:rPr lang="es-MX" sz="16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ade Gothic Next Light"/>
              <a:ea typeface="+mn-ea"/>
              <a:cs typeface="+mn-cs"/>
            </a:rPr>
            <a:t>INIA</a:t>
          </a:r>
          <a:r>
            <a:rPr lang="es-MX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ade Gothic Next Light"/>
              <a:ea typeface="+mn-ea"/>
              <a:cs typeface="+mn-cs"/>
            </a:rPr>
            <a:t> hecha por huerteras, guardadoras y cocineras a findes de 2023</a:t>
          </a:r>
          <a:endParaRPr lang="es-CL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ade Gothic Next Light"/>
            <a:ea typeface="+mn-ea"/>
            <a:cs typeface="+mn-cs"/>
          </a:endParaRPr>
        </a:p>
      </dgm:t>
    </dgm:pt>
    <dgm:pt modelId="{931C7ECC-0FFE-4B35-B2E1-841F3DC0FFD2}" type="parTrans" cxnId="{D5749447-75E1-40BE-BFF2-1AC6FAD278BF}">
      <dgm:prSet/>
      <dgm:spPr/>
      <dgm:t>
        <a:bodyPr/>
        <a:lstStyle/>
        <a:p>
          <a:endParaRPr lang="es-CL" sz="1600"/>
        </a:p>
      </dgm:t>
    </dgm:pt>
    <dgm:pt modelId="{F407900F-C9F3-4975-AB2C-F82DA96F21AA}" type="sibTrans" cxnId="{D5749447-75E1-40BE-BFF2-1AC6FAD278BF}">
      <dgm:prSet/>
      <dgm:spPr/>
      <dgm:t>
        <a:bodyPr/>
        <a:lstStyle/>
        <a:p>
          <a:endParaRPr lang="es-CL" sz="1600"/>
        </a:p>
      </dgm:t>
    </dgm:pt>
    <dgm:pt modelId="{C5F07773-987D-436D-9AD1-6253366AE263}">
      <dgm:prSet phldrT="[Texto]" custT="1"/>
      <dgm:spPr/>
      <dgm:t>
        <a:bodyPr/>
        <a:lstStyle/>
        <a:p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llamando atención “</a:t>
          </a:r>
          <a:r>
            <a:rPr lang="es-MX" sz="1600" b="1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objetivo real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” es “</a:t>
          </a:r>
          <a:r>
            <a:rPr lang="es-MX" sz="1600" b="1" u="sng" kern="1200" dirty="0">
              <a:solidFill>
                <a:schemeClr val="accent6"/>
              </a:solidFill>
              <a:latin typeface="Trade Gothic Next Light"/>
              <a:ea typeface="+mn-ea"/>
              <a:cs typeface="+mn-cs"/>
            </a:rPr>
            <a:t>abastecer bancos internacionales germoplasma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”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gm:t>
    </dgm:pt>
    <dgm:pt modelId="{E67F28FB-44A2-4968-B2CD-61694A9F966C}" type="parTrans" cxnId="{805F108F-4E96-4850-983C-A9CAC6384CEC}">
      <dgm:prSet/>
      <dgm:spPr/>
      <dgm:t>
        <a:bodyPr/>
        <a:lstStyle/>
        <a:p>
          <a:endParaRPr lang="es-CL" sz="1600"/>
        </a:p>
      </dgm:t>
    </dgm:pt>
    <dgm:pt modelId="{7AF6D7C1-32F8-4329-83EF-9FE31B2D06B5}" type="sibTrans" cxnId="{805F108F-4E96-4850-983C-A9CAC6384CEC}">
      <dgm:prSet/>
      <dgm:spPr/>
      <dgm:t>
        <a:bodyPr/>
        <a:lstStyle/>
        <a:p>
          <a:endParaRPr lang="es-CL" sz="1600"/>
        </a:p>
      </dgm:t>
    </dgm:pt>
    <dgm:pt modelId="{8EC19081-1ACD-4821-ABAE-4F0D956A9932}">
      <dgm:prSet phldrT="[Texto]" custT="1"/>
      <dgm:spPr/>
      <dgm:t>
        <a:bodyPr/>
        <a:lstStyle/>
        <a:p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Vía </a:t>
          </a:r>
          <a:r>
            <a:rPr lang="es-MX" sz="1600" kern="1200" dirty="0" err="1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INIA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 que lucraría con ello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gm:t>
    </dgm:pt>
    <dgm:pt modelId="{40F695FD-2B4D-4330-A48D-B45FD21A14E7}" type="parTrans" cxnId="{756CB03D-425A-442B-A8A4-FE60399D9D6A}">
      <dgm:prSet/>
      <dgm:spPr/>
      <dgm:t>
        <a:bodyPr/>
        <a:lstStyle/>
        <a:p>
          <a:endParaRPr lang="es-CL" sz="1600"/>
        </a:p>
      </dgm:t>
    </dgm:pt>
    <dgm:pt modelId="{16170EE9-FB5E-49D6-A4D1-2E9DA7340678}" type="sibTrans" cxnId="{756CB03D-425A-442B-A8A4-FE60399D9D6A}">
      <dgm:prSet/>
      <dgm:spPr/>
      <dgm:t>
        <a:bodyPr/>
        <a:lstStyle/>
        <a:p>
          <a:endParaRPr lang="es-CL" sz="1600"/>
        </a:p>
      </dgm:t>
    </dgm:pt>
    <dgm:pt modelId="{07A75607-C677-4FC0-8AA5-73D731DB95F4}" type="pres">
      <dgm:prSet presAssocID="{2ED205CD-D81B-4AE0-A8CA-0BB199201BD7}" presName="theList" presStyleCnt="0">
        <dgm:presLayoutVars>
          <dgm:dir/>
          <dgm:animLvl val="lvl"/>
          <dgm:resizeHandles val="exact"/>
        </dgm:presLayoutVars>
      </dgm:prSet>
      <dgm:spPr/>
    </dgm:pt>
    <dgm:pt modelId="{397F796F-C0F3-4C32-8F3C-FD1CCA9B0B8A}" type="pres">
      <dgm:prSet presAssocID="{61EBF8B7-8B27-4762-92A6-DBF55062C378}" presName="compNode" presStyleCnt="0"/>
      <dgm:spPr/>
    </dgm:pt>
    <dgm:pt modelId="{556B1A29-7BD0-4A7E-9F58-D04F232F9047}" type="pres">
      <dgm:prSet presAssocID="{61EBF8B7-8B27-4762-92A6-DBF55062C378}" presName="aNode" presStyleLbl="bgShp" presStyleIdx="0" presStyleCnt="4"/>
      <dgm:spPr/>
    </dgm:pt>
    <dgm:pt modelId="{41374E84-0651-4E71-820A-F5E1217A402B}" type="pres">
      <dgm:prSet presAssocID="{61EBF8B7-8B27-4762-92A6-DBF55062C378}" presName="textNode" presStyleLbl="bgShp" presStyleIdx="0" presStyleCnt="4"/>
      <dgm:spPr/>
    </dgm:pt>
    <dgm:pt modelId="{E6A35506-D4CE-45E8-8D75-F93C84818E6A}" type="pres">
      <dgm:prSet presAssocID="{61EBF8B7-8B27-4762-92A6-DBF55062C378}" presName="compChildNode" presStyleCnt="0"/>
      <dgm:spPr/>
    </dgm:pt>
    <dgm:pt modelId="{C76E2E34-9E3D-4F2E-BDE9-491C3A0532A5}" type="pres">
      <dgm:prSet presAssocID="{61EBF8B7-8B27-4762-92A6-DBF55062C378}" presName="theInnerList" presStyleCnt="0"/>
      <dgm:spPr/>
    </dgm:pt>
    <dgm:pt modelId="{6BD3A6E1-31A0-47A3-8E53-CE537105C43E}" type="pres">
      <dgm:prSet presAssocID="{78211FD6-D759-4F99-A2FD-F3AC6215F1F0}" presName="childNode" presStyleLbl="node1" presStyleIdx="0" presStyleCnt="8">
        <dgm:presLayoutVars>
          <dgm:bulletEnabled val="1"/>
        </dgm:presLayoutVars>
      </dgm:prSet>
      <dgm:spPr/>
    </dgm:pt>
    <dgm:pt modelId="{E35A9587-B7FD-4A61-8D24-DDAE3344F4B4}" type="pres">
      <dgm:prSet presAssocID="{78211FD6-D759-4F99-A2FD-F3AC6215F1F0}" presName="aSpace2" presStyleCnt="0"/>
      <dgm:spPr/>
    </dgm:pt>
    <dgm:pt modelId="{C8891B17-6F69-4F29-BF2C-65FBD5299C99}" type="pres">
      <dgm:prSet presAssocID="{AC00A8CC-7C1A-44D5-8C4E-14DAB2228D5D}" presName="childNode" presStyleLbl="node1" presStyleIdx="1" presStyleCnt="8">
        <dgm:presLayoutVars>
          <dgm:bulletEnabled val="1"/>
        </dgm:presLayoutVars>
      </dgm:prSet>
      <dgm:spPr/>
    </dgm:pt>
    <dgm:pt modelId="{E392C051-BCD5-4D0E-ACDA-09B5FFA5D615}" type="pres">
      <dgm:prSet presAssocID="{61EBF8B7-8B27-4762-92A6-DBF55062C378}" presName="aSpace" presStyleCnt="0"/>
      <dgm:spPr/>
    </dgm:pt>
    <dgm:pt modelId="{687B0722-82ED-4D20-BF6D-64E31814ECFC}" type="pres">
      <dgm:prSet presAssocID="{B9DCD14F-A262-40D8-986A-46064ACF8793}" presName="compNode" presStyleCnt="0"/>
      <dgm:spPr/>
    </dgm:pt>
    <dgm:pt modelId="{EC1D97ED-04A4-4A21-9BD8-7E65D8E7D07D}" type="pres">
      <dgm:prSet presAssocID="{B9DCD14F-A262-40D8-986A-46064ACF8793}" presName="aNode" presStyleLbl="bgShp" presStyleIdx="1" presStyleCnt="4"/>
      <dgm:spPr/>
    </dgm:pt>
    <dgm:pt modelId="{CF8DE42B-8334-46A7-8FA0-996CFCF72A2D}" type="pres">
      <dgm:prSet presAssocID="{B9DCD14F-A262-40D8-986A-46064ACF8793}" presName="textNode" presStyleLbl="bgShp" presStyleIdx="1" presStyleCnt="4"/>
      <dgm:spPr/>
    </dgm:pt>
    <dgm:pt modelId="{4D702B29-343D-4A9A-8A79-6C2143DAE479}" type="pres">
      <dgm:prSet presAssocID="{B9DCD14F-A262-40D8-986A-46064ACF8793}" presName="compChildNode" presStyleCnt="0"/>
      <dgm:spPr/>
    </dgm:pt>
    <dgm:pt modelId="{D5F1E3AA-8BC8-4048-B0F6-7C8E2B7BD497}" type="pres">
      <dgm:prSet presAssocID="{B9DCD14F-A262-40D8-986A-46064ACF8793}" presName="theInnerList" presStyleCnt="0"/>
      <dgm:spPr/>
    </dgm:pt>
    <dgm:pt modelId="{AAAB7BFD-AE63-4E36-AE70-6BC0C623017B}" type="pres">
      <dgm:prSet presAssocID="{F51BF891-DC64-4253-959D-4272DC7D12BF}" presName="childNode" presStyleLbl="node1" presStyleIdx="2" presStyleCnt="8">
        <dgm:presLayoutVars>
          <dgm:bulletEnabled val="1"/>
        </dgm:presLayoutVars>
      </dgm:prSet>
      <dgm:spPr/>
    </dgm:pt>
    <dgm:pt modelId="{97CE5DE8-F8E1-4F4F-81ED-57242AC69978}" type="pres">
      <dgm:prSet presAssocID="{F51BF891-DC64-4253-959D-4272DC7D12BF}" presName="aSpace2" presStyleCnt="0"/>
      <dgm:spPr/>
    </dgm:pt>
    <dgm:pt modelId="{371D6BBB-AB21-4C1E-BEF4-F56F8713F239}" type="pres">
      <dgm:prSet presAssocID="{85DD0D67-F88F-48D3-991B-D9BF949C6AFF}" presName="childNode" presStyleLbl="node1" presStyleIdx="3" presStyleCnt="8">
        <dgm:presLayoutVars>
          <dgm:bulletEnabled val="1"/>
        </dgm:presLayoutVars>
      </dgm:prSet>
      <dgm:spPr/>
    </dgm:pt>
    <dgm:pt modelId="{820D6FB6-0EB9-4366-AA6C-81CE85C030C4}" type="pres">
      <dgm:prSet presAssocID="{B9DCD14F-A262-40D8-986A-46064ACF8793}" presName="aSpace" presStyleCnt="0"/>
      <dgm:spPr/>
    </dgm:pt>
    <dgm:pt modelId="{F1B00A16-C62B-4E6E-A4DD-1432B34263FD}" type="pres">
      <dgm:prSet presAssocID="{B8EC5F5F-ED91-45D2-BE0C-E2F277D69948}" presName="compNode" presStyleCnt="0"/>
      <dgm:spPr/>
    </dgm:pt>
    <dgm:pt modelId="{7256D1BC-4A25-4E0E-BA3D-85A91BC76C90}" type="pres">
      <dgm:prSet presAssocID="{B8EC5F5F-ED91-45D2-BE0C-E2F277D69948}" presName="aNode" presStyleLbl="bgShp" presStyleIdx="2" presStyleCnt="4"/>
      <dgm:spPr/>
    </dgm:pt>
    <dgm:pt modelId="{08E6AC88-068D-47C2-A438-D8C63E72F62C}" type="pres">
      <dgm:prSet presAssocID="{B8EC5F5F-ED91-45D2-BE0C-E2F277D69948}" presName="textNode" presStyleLbl="bgShp" presStyleIdx="2" presStyleCnt="4"/>
      <dgm:spPr/>
    </dgm:pt>
    <dgm:pt modelId="{9B83C4CB-50AD-4073-A762-A5E9E1896113}" type="pres">
      <dgm:prSet presAssocID="{B8EC5F5F-ED91-45D2-BE0C-E2F277D69948}" presName="compChildNode" presStyleCnt="0"/>
      <dgm:spPr/>
    </dgm:pt>
    <dgm:pt modelId="{DC975A3A-5C8A-4485-9C66-685A8F5FA2FA}" type="pres">
      <dgm:prSet presAssocID="{B8EC5F5F-ED91-45D2-BE0C-E2F277D69948}" presName="theInnerList" presStyleCnt="0"/>
      <dgm:spPr/>
    </dgm:pt>
    <dgm:pt modelId="{A7E93403-CFAC-45D6-976A-B64F4A84E639}" type="pres">
      <dgm:prSet presAssocID="{DC5EDB23-EAF9-49F5-AFB3-369CED1630AA}" presName="childNode" presStyleLbl="node1" presStyleIdx="4" presStyleCnt="8">
        <dgm:presLayoutVars>
          <dgm:bulletEnabled val="1"/>
        </dgm:presLayoutVars>
      </dgm:prSet>
      <dgm:spPr/>
    </dgm:pt>
    <dgm:pt modelId="{7D81B6D8-8D70-49A5-AF83-BE115E00D5EE}" type="pres">
      <dgm:prSet presAssocID="{DC5EDB23-EAF9-49F5-AFB3-369CED1630AA}" presName="aSpace2" presStyleCnt="0"/>
      <dgm:spPr/>
    </dgm:pt>
    <dgm:pt modelId="{27B4968D-7DF8-4249-997D-114156B9BBB2}" type="pres">
      <dgm:prSet presAssocID="{FBEE35BD-B6D0-4038-AD28-79ABBA222A0B}" presName="childNode" presStyleLbl="node1" presStyleIdx="5" presStyleCnt="8">
        <dgm:presLayoutVars>
          <dgm:bulletEnabled val="1"/>
        </dgm:presLayoutVars>
      </dgm:prSet>
      <dgm:spPr/>
    </dgm:pt>
    <dgm:pt modelId="{A8DC0895-4EE6-4BE8-9B80-778253CE0528}" type="pres">
      <dgm:prSet presAssocID="{B8EC5F5F-ED91-45D2-BE0C-E2F277D69948}" presName="aSpace" presStyleCnt="0"/>
      <dgm:spPr/>
    </dgm:pt>
    <dgm:pt modelId="{1D3A18F9-E755-4301-81C9-5E6073728D8A}" type="pres">
      <dgm:prSet presAssocID="{B9FBF5A8-88E3-4322-A975-0E0F1B847B91}" presName="compNode" presStyleCnt="0"/>
      <dgm:spPr/>
    </dgm:pt>
    <dgm:pt modelId="{415E5015-BBB6-4FAD-83D4-201B41D6357B}" type="pres">
      <dgm:prSet presAssocID="{B9FBF5A8-88E3-4322-A975-0E0F1B847B91}" presName="aNode" presStyleLbl="bgShp" presStyleIdx="3" presStyleCnt="4" custLinFactNeighborY="-234"/>
      <dgm:spPr>
        <a:xfrm>
          <a:off x="6885530" y="0"/>
          <a:ext cx="2134373" cy="3901439"/>
        </a:xfrm>
        <a:prstGeom prst="roundRect">
          <a:avLst>
            <a:gd name="adj" fmla="val 10000"/>
          </a:avLst>
        </a:prstGeom>
      </dgm:spPr>
    </dgm:pt>
    <dgm:pt modelId="{EE21F052-A791-4D30-A20C-473728B23DA8}" type="pres">
      <dgm:prSet presAssocID="{B9FBF5A8-88E3-4322-A975-0E0F1B847B91}" presName="textNode" presStyleLbl="bgShp" presStyleIdx="3" presStyleCnt="4"/>
      <dgm:spPr/>
    </dgm:pt>
    <dgm:pt modelId="{1B9E37A3-D534-4796-A119-92208601A7C6}" type="pres">
      <dgm:prSet presAssocID="{B9FBF5A8-88E3-4322-A975-0E0F1B847B91}" presName="compChildNode" presStyleCnt="0"/>
      <dgm:spPr/>
    </dgm:pt>
    <dgm:pt modelId="{8638CAD5-07B4-4397-9AF4-AF3B2051C58F}" type="pres">
      <dgm:prSet presAssocID="{B9FBF5A8-88E3-4322-A975-0E0F1B847B91}" presName="theInnerList" presStyleCnt="0"/>
      <dgm:spPr/>
    </dgm:pt>
    <dgm:pt modelId="{2E3BB1DA-5A70-42A4-A9EB-F676F811BFBE}" type="pres">
      <dgm:prSet presAssocID="{C5F07773-987D-436D-9AD1-6253366AE263}" presName="childNode" presStyleLbl="node1" presStyleIdx="6" presStyleCnt="8">
        <dgm:presLayoutVars>
          <dgm:bulletEnabled val="1"/>
        </dgm:presLayoutVars>
      </dgm:prSet>
      <dgm:spPr/>
    </dgm:pt>
    <dgm:pt modelId="{4474615D-C147-4453-8DE7-900D0FD79D55}" type="pres">
      <dgm:prSet presAssocID="{C5F07773-987D-436D-9AD1-6253366AE263}" presName="aSpace2" presStyleCnt="0"/>
      <dgm:spPr/>
    </dgm:pt>
    <dgm:pt modelId="{AE37861D-AB4D-417F-86ED-B85A310EDC8B}" type="pres">
      <dgm:prSet presAssocID="{8EC19081-1ACD-4821-ABAE-4F0D956A9932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51186302-FB40-42EC-8CBF-2DB5982DE144}" type="presOf" srcId="{B8EC5F5F-ED91-45D2-BE0C-E2F277D69948}" destId="{7256D1BC-4A25-4E0E-BA3D-85A91BC76C90}" srcOrd="0" destOrd="0" presId="urn:microsoft.com/office/officeart/2005/8/layout/lProcess2"/>
    <dgm:cxn modelId="{8848EF0C-C8E3-45D7-8666-2F2574F8CD5B}" type="presOf" srcId="{B8EC5F5F-ED91-45D2-BE0C-E2F277D69948}" destId="{08E6AC88-068D-47C2-A438-D8C63E72F62C}" srcOrd="1" destOrd="0" presId="urn:microsoft.com/office/officeart/2005/8/layout/lProcess2"/>
    <dgm:cxn modelId="{40F96F0D-6D5B-439E-8462-1A377BAD25C9}" type="presOf" srcId="{FBEE35BD-B6D0-4038-AD28-79ABBA222A0B}" destId="{27B4968D-7DF8-4249-997D-114156B9BBB2}" srcOrd="0" destOrd="0" presId="urn:microsoft.com/office/officeart/2005/8/layout/lProcess2"/>
    <dgm:cxn modelId="{3D300C3C-9993-4F57-8B2D-E8743539A6FA}" type="presOf" srcId="{AC00A8CC-7C1A-44D5-8C4E-14DAB2228D5D}" destId="{C8891B17-6F69-4F29-BF2C-65FBD5299C99}" srcOrd="0" destOrd="0" presId="urn:microsoft.com/office/officeart/2005/8/layout/lProcess2"/>
    <dgm:cxn modelId="{AD173E3C-321C-40FA-9F25-9552F009DB9A}" type="presOf" srcId="{F51BF891-DC64-4253-959D-4272DC7D12BF}" destId="{AAAB7BFD-AE63-4E36-AE70-6BC0C623017B}" srcOrd="0" destOrd="0" presId="urn:microsoft.com/office/officeart/2005/8/layout/lProcess2"/>
    <dgm:cxn modelId="{756CB03D-425A-442B-A8A4-FE60399D9D6A}" srcId="{B9FBF5A8-88E3-4322-A975-0E0F1B847B91}" destId="{8EC19081-1ACD-4821-ABAE-4F0D956A9932}" srcOrd="1" destOrd="0" parTransId="{40F695FD-2B4D-4330-A48D-B45FD21A14E7}" sibTransId="{16170EE9-FB5E-49D6-A4D1-2E9DA7340678}"/>
    <dgm:cxn modelId="{6F18083F-92FF-42BF-AF4C-71327AECF953}" srcId="{B9DCD14F-A262-40D8-986A-46064ACF8793}" destId="{85DD0D67-F88F-48D3-991B-D9BF949C6AFF}" srcOrd="1" destOrd="0" parTransId="{984A98FC-A3CC-495A-BF87-91C8476B10AB}" sibTransId="{9231DDAA-6454-4C69-A20D-D8F08D90A64E}"/>
    <dgm:cxn modelId="{CD99CC5C-E5C1-4CE0-91CD-C47930CADD32}" type="presOf" srcId="{2ED205CD-D81B-4AE0-A8CA-0BB199201BD7}" destId="{07A75607-C677-4FC0-8AA5-73D731DB95F4}" srcOrd="0" destOrd="0" presId="urn:microsoft.com/office/officeart/2005/8/layout/lProcess2"/>
    <dgm:cxn modelId="{E2527344-2887-43CF-8E3C-398AB2C8B3E4}" srcId="{61EBF8B7-8B27-4762-92A6-DBF55062C378}" destId="{78211FD6-D759-4F99-A2FD-F3AC6215F1F0}" srcOrd="0" destOrd="0" parTransId="{1EF4AEC1-F928-4CCC-8D05-CD003413423D}" sibTransId="{45C8C7BA-7A55-440B-BD9A-2652AD7502E4}"/>
    <dgm:cxn modelId="{F7AE5566-492C-4779-A2CF-232EB0D103CD}" type="presOf" srcId="{B9FBF5A8-88E3-4322-A975-0E0F1B847B91}" destId="{EE21F052-A791-4D30-A20C-473728B23DA8}" srcOrd="1" destOrd="0" presId="urn:microsoft.com/office/officeart/2005/8/layout/lProcess2"/>
    <dgm:cxn modelId="{D5749447-75E1-40BE-BFF2-1AC6FAD278BF}" srcId="{2ED205CD-D81B-4AE0-A8CA-0BB199201BD7}" destId="{B9FBF5A8-88E3-4322-A975-0E0F1B847B91}" srcOrd="3" destOrd="0" parTransId="{931C7ECC-0FFE-4B35-B2E1-841F3DC0FFD2}" sibTransId="{F407900F-C9F3-4975-AB2C-F82DA96F21AA}"/>
    <dgm:cxn modelId="{5D9C1C68-E791-4040-BA3F-0F4DEA2EAFAC}" type="presOf" srcId="{78211FD6-D759-4F99-A2FD-F3AC6215F1F0}" destId="{6BD3A6E1-31A0-47A3-8E53-CE537105C43E}" srcOrd="0" destOrd="0" presId="urn:microsoft.com/office/officeart/2005/8/layout/lProcess2"/>
    <dgm:cxn modelId="{2244586C-995F-4C11-97A0-3B9C89AF2D62}" srcId="{2ED205CD-D81B-4AE0-A8CA-0BB199201BD7}" destId="{61EBF8B7-8B27-4762-92A6-DBF55062C378}" srcOrd="0" destOrd="0" parTransId="{B937ADC5-A213-4D54-87DC-B9B31EB4255D}" sibTransId="{11A6433D-BA9A-4A76-B590-EF46D3FC0418}"/>
    <dgm:cxn modelId="{2372A04C-B8AD-4BB0-ABEC-562F73D14C35}" type="presOf" srcId="{C5F07773-987D-436D-9AD1-6253366AE263}" destId="{2E3BB1DA-5A70-42A4-A9EB-F676F811BFBE}" srcOrd="0" destOrd="0" presId="urn:microsoft.com/office/officeart/2005/8/layout/lProcess2"/>
    <dgm:cxn modelId="{1C55F06E-B7DE-4D54-8100-37F48D91A44A}" type="presOf" srcId="{8EC19081-1ACD-4821-ABAE-4F0D956A9932}" destId="{AE37861D-AB4D-417F-86ED-B85A310EDC8B}" srcOrd="0" destOrd="0" presId="urn:microsoft.com/office/officeart/2005/8/layout/lProcess2"/>
    <dgm:cxn modelId="{17E47D58-F76F-46A0-8D62-50B7C57652BF}" type="presOf" srcId="{B9DCD14F-A262-40D8-986A-46064ACF8793}" destId="{EC1D97ED-04A4-4A21-9BD8-7E65D8E7D07D}" srcOrd="0" destOrd="0" presId="urn:microsoft.com/office/officeart/2005/8/layout/lProcess2"/>
    <dgm:cxn modelId="{EC37F658-D8EF-4FF0-B69F-8892738E43FA}" type="presOf" srcId="{61EBF8B7-8B27-4762-92A6-DBF55062C378}" destId="{41374E84-0651-4E71-820A-F5E1217A402B}" srcOrd="1" destOrd="0" presId="urn:microsoft.com/office/officeart/2005/8/layout/lProcess2"/>
    <dgm:cxn modelId="{F731B67A-7B8F-46E0-9DAF-2599CB409B7B}" srcId="{B8EC5F5F-ED91-45D2-BE0C-E2F277D69948}" destId="{DC5EDB23-EAF9-49F5-AFB3-369CED1630AA}" srcOrd="0" destOrd="0" parTransId="{F3DBF3DC-A8BB-4E59-AFD6-41B2F7C3B5DF}" sibTransId="{6D77EFBD-0E31-4C9A-91D6-92A704ED2FF4}"/>
    <dgm:cxn modelId="{805F108F-4E96-4850-983C-A9CAC6384CEC}" srcId="{B9FBF5A8-88E3-4322-A975-0E0F1B847B91}" destId="{C5F07773-987D-436D-9AD1-6253366AE263}" srcOrd="0" destOrd="0" parTransId="{E67F28FB-44A2-4968-B2CD-61694A9F966C}" sibTransId="{7AF6D7C1-32F8-4329-83EF-9FE31B2D06B5}"/>
    <dgm:cxn modelId="{429DC0A0-D696-405C-8F71-2A31D62A4E20}" srcId="{2ED205CD-D81B-4AE0-A8CA-0BB199201BD7}" destId="{B9DCD14F-A262-40D8-986A-46064ACF8793}" srcOrd="1" destOrd="0" parTransId="{D3E73DD4-234B-4396-9EAA-484EF483DD64}" sibTransId="{E7BF4926-EA0A-42BA-9DAC-A6D9BA4E1853}"/>
    <dgm:cxn modelId="{8D98EBA0-491B-410B-A081-5AF537BDC7BA}" srcId="{2ED205CD-D81B-4AE0-A8CA-0BB199201BD7}" destId="{B8EC5F5F-ED91-45D2-BE0C-E2F277D69948}" srcOrd="2" destOrd="0" parTransId="{9B4F47F4-28B9-4D0D-BD9B-3E2443A18AEE}" sibTransId="{D48DE9AA-8804-495E-858F-79E1BD42387A}"/>
    <dgm:cxn modelId="{A326B3A3-D11A-4CD4-984B-EADEE7F4F141}" type="presOf" srcId="{61EBF8B7-8B27-4762-92A6-DBF55062C378}" destId="{556B1A29-7BD0-4A7E-9F58-D04F232F9047}" srcOrd="0" destOrd="0" presId="urn:microsoft.com/office/officeart/2005/8/layout/lProcess2"/>
    <dgm:cxn modelId="{741AB3A6-48CB-4489-9DD8-8A45E422D34C}" srcId="{B8EC5F5F-ED91-45D2-BE0C-E2F277D69948}" destId="{FBEE35BD-B6D0-4038-AD28-79ABBA222A0B}" srcOrd="1" destOrd="0" parTransId="{A40185BF-0499-405E-A102-9EB3CFC9164B}" sibTransId="{E80BF743-482E-44D8-A458-52E624447BF7}"/>
    <dgm:cxn modelId="{00735BBD-E7BA-4D8A-8998-8194907D73FF}" type="presOf" srcId="{DC5EDB23-EAF9-49F5-AFB3-369CED1630AA}" destId="{A7E93403-CFAC-45D6-976A-B64F4A84E639}" srcOrd="0" destOrd="0" presId="urn:microsoft.com/office/officeart/2005/8/layout/lProcess2"/>
    <dgm:cxn modelId="{FB0866BD-2BE4-4F36-8DA7-167F5266CC31}" type="presOf" srcId="{B9DCD14F-A262-40D8-986A-46064ACF8793}" destId="{CF8DE42B-8334-46A7-8FA0-996CFCF72A2D}" srcOrd="1" destOrd="0" presId="urn:microsoft.com/office/officeart/2005/8/layout/lProcess2"/>
    <dgm:cxn modelId="{110E80EB-1D19-4CC4-A07A-C5D6D8048C29}" srcId="{B9DCD14F-A262-40D8-986A-46064ACF8793}" destId="{F51BF891-DC64-4253-959D-4272DC7D12BF}" srcOrd="0" destOrd="0" parTransId="{BDFFE3D9-6619-4B4C-9269-4BA3A84702E8}" sibTransId="{F335323F-9204-40C6-9C39-2B659716423A}"/>
    <dgm:cxn modelId="{4DDC1DED-8935-49E2-ACEB-F5ED2EE0DBB2}" type="presOf" srcId="{B9FBF5A8-88E3-4322-A975-0E0F1B847B91}" destId="{415E5015-BBB6-4FAD-83D4-201B41D6357B}" srcOrd="0" destOrd="0" presId="urn:microsoft.com/office/officeart/2005/8/layout/lProcess2"/>
    <dgm:cxn modelId="{8A468EEE-5354-401A-B698-03D1C3E3EFE4}" type="presOf" srcId="{85DD0D67-F88F-48D3-991B-D9BF949C6AFF}" destId="{371D6BBB-AB21-4C1E-BEF4-F56F8713F239}" srcOrd="0" destOrd="0" presId="urn:microsoft.com/office/officeart/2005/8/layout/lProcess2"/>
    <dgm:cxn modelId="{AD1DB3F5-CE20-488B-9F00-F0E6AF090C20}" srcId="{61EBF8B7-8B27-4762-92A6-DBF55062C378}" destId="{AC00A8CC-7C1A-44D5-8C4E-14DAB2228D5D}" srcOrd="1" destOrd="0" parTransId="{0C5C82BC-0755-4A88-BA05-656A29C33EDC}" sibTransId="{0ECB9396-6D92-4DED-B4B0-B13291B7CD23}"/>
    <dgm:cxn modelId="{257F46B2-2D53-4096-82C2-06B74BAB2B84}" type="presParOf" srcId="{07A75607-C677-4FC0-8AA5-73D731DB95F4}" destId="{397F796F-C0F3-4C32-8F3C-FD1CCA9B0B8A}" srcOrd="0" destOrd="0" presId="urn:microsoft.com/office/officeart/2005/8/layout/lProcess2"/>
    <dgm:cxn modelId="{8E3E32D3-9E43-43D8-82F5-1029F6699DB1}" type="presParOf" srcId="{397F796F-C0F3-4C32-8F3C-FD1CCA9B0B8A}" destId="{556B1A29-7BD0-4A7E-9F58-D04F232F9047}" srcOrd="0" destOrd="0" presId="urn:microsoft.com/office/officeart/2005/8/layout/lProcess2"/>
    <dgm:cxn modelId="{C1DD4B40-E780-461E-AE1C-3F29671FE2EF}" type="presParOf" srcId="{397F796F-C0F3-4C32-8F3C-FD1CCA9B0B8A}" destId="{41374E84-0651-4E71-820A-F5E1217A402B}" srcOrd="1" destOrd="0" presId="urn:microsoft.com/office/officeart/2005/8/layout/lProcess2"/>
    <dgm:cxn modelId="{9F44AA46-CB00-4B0C-9C4A-C15B63EAA1F0}" type="presParOf" srcId="{397F796F-C0F3-4C32-8F3C-FD1CCA9B0B8A}" destId="{E6A35506-D4CE-45E8-8D75-F93C84818E6A}" srcOrd="2" destOrd="0" presId="urn:microsoft.com/office/officeart/2005/8/layout/lProcess2"/>
    <dgm:cxn modelId="{861ADD61-3D92-42BD-B5E6-922D280854BD}" type="presParOf" srcId="{E6A35506-D4CE-45E8-8D75-F93C84818E6A}" destId="{C76E2E34-9E3D-4F2E-BDE9-491C3A0532A5}" srcOrd="0" destOrd="0" presId="urn:microsoft.com/office/officeart/2005/8/layout/lProcess2"/>
    <dgm:cxn modelId="{CEC599B6-FE2D-4C15-A7F4-5A59A9C73E6A}" type="presParOf" srcId="{C76E2E34-9E3D-4F2E-BDE9-491C3A0532A5}" destId="{6BD3A6E1-31A0-47A3-8E53-CE537105C43E}" srcOrd="0" destOrd="0" presId="urn:microsoft.com/office/officeart/2005/8/layout/lProcess2"/>
    <dgm:cxn modelId="{DFD65738-178A-4E1D-ADD3-D3D98F82D2C7}" type="presParOf" srcId="{C76E2E34-9E3D-4F2E-BDE9-491C3A0532A5}" destId="{E35A9587-B7FD-4A61-8D24-DDAE3344F4B4}" srcOrd="1" destOrd="0" presId="urn:microsoft.com/office/officeart/2005/8/layout/lProcess2"/>
    <dgm:cxn modelId="{68B4C7FA-D4B2-4D34-98EB-2946B2EFF3B8}" type="presParOf" srcId="{C76E2E34-9E3D-4F2E-BDE9-491C3A0532A5}" destId="{C8891B17-6F69-4F29-BF2C-65FBD5299C99}" srcOrd="2" destOrd="0" presId="urn:microsoft.com/office/officeart/2005/8/layout/lProcess2"/>
    <dgm:cxn modelId="{06F7BF68-22DE-473A-9D38-85D78E6EEFED}" type="presParOf" srcId="{07A75607-C677-4FC0-8AA5-73D731DB95F4}" destId="{E392C051-BCD5-4D0E-ACDA-09B5FFA5D615}" srcOrd="1" destOrd="0" presId="urn:microsoft.com/office/officeart/2005/8/layout/lProcess2"/>
    <dgm:cxn modelId="{F85A4AF1-127A-4AD7-8A91-EA7CAF1A9D7F}" type="presParOf" srcId="{07A75607-C677-4FC0-8AA5-73D731DB95F4}" destId="{687B0722-82ED-4D20-BF6D-64E31814ECFC}" srcOrd="2" destOrd="0" presId="urn:microsoft.com/office/officeart/2005/8/layout/lProcess2"/>
    <dgm:cxn modelId="{99FD9BB3-DF95-4953-99D3-25338C8D6018}" type="presParOf" srcId="{687B0722-82ED-4D20-BF6D-64E31814ECFC}" destId="{EC1D97ED-04A4-4A21-9BD8-7E65D8E7D07D}" srcOrd="0" destOrd="0" presId="urn:microsoft.com/office/officeart/2005/8/layout/lProcess2"/>
    <dgm:cxn modelId="{717683FB-B260-4676-9BC4-CAB1AEEDE8EF}" type="presParOf" srcId="{687B0722-82ED-4D20-BF6D-64E31814ECFC}" destId="{CF8DE42B-8334-46A7-8FA0-996CFCF72A2D}" srcOrd="1" destOrd="0" presId="urn:microsoft.com/office/officeart/2005/8/layout/lProcess2"/>
    <dgm:cxn modelId="{81592548-FB40-4F81-8F05-0469B0F493F8}" type="presParOf" srcId="{687B0722-82ED-4D20-BF6D-64E31814ECFC}" destId="{4D702B29-343D-4A9A-8A79-6C2143DAE479}" srcOrd="2" destOrd="0" presId="urn:microsoft.com/office/officeart/2005/8/layout/lProcess2"/>
    <dgm:cxn modelId="{D06126B6-3DDE-41F1-9DB0-5291CC31B42B}" type="presParOf" srcId="{4D702B29-343D-4A9A-8A79-6C2143DAE479}" destId="{D5F1E3AA-8BC8-4048-B0F6-7C8E2B7BD497}" srcOrd="0" destOrd="0" presId="urn:microsoft.com/office/officeart/2005/8/layout/lProcess2"/>
    <dgm:cxn modelId="{A74379ED-8DA4-4EB7-AD80-037C5AF372C6}" type="presParOf" srcId="{D5F1E3AA-8BC8-4048-B0F6-7C8E2B7BD497}" destId="{AAAB7BFD-AE63-4E36-AE70-6BC0C623017B}" srcOrd="0" destOrd="0" presId="urn:microsoft.com/office/officeart/2005/8/layout/lProcess2"/>
    <dgm:cxn modelId="{C666F1A0-8157-4C34-B50C-6EAF069F70F7}" type="presParOf" srcId="{D5F1E3AA-8BC8-4048-B0F6-7C8E2B7BD497}" destId="{97CE5DE8-F8E1-4F4F-81ED-57242AC69978}" srcOrd="1" destOrd="0" presId="urn:microsoft.com/office/officeart/2005/8/layout/lProcess2"/>
    <dgm:cxn modelId="{94D3D751-7E7C-4389-86B2-AF81A8BDC73C}" type="presParOf" srcId="{D5F1E3AA-8BC8-4048-B0F6-7C8E2B7BD497}" destId="{371D6BBB-AB21-4C1E-BEF4-F56F8713F239}" srcOrd="2" destOrd="0" presId="urn:microsoft.com/office/officeart/2005/8/layout/lProcess2"/>
    <dgm:cxn modelId="{19F98EE9-ABCF-44F9-BE17-ED94B3E92D2E}" type="presParOf" srcId="{07A75607-C677-4FC0-8AA5-73D731DB95F4}" destId="{820D6FB6-0EB9-4366-AA6C-81CE85C030C4}" srcOrd="3" destOrd="0" presId="urn:microsoft.com/office/officeart/2005/8/layout/lProcess2"/>
    <dgm:cxn modelId="{70A66391-C025-421F-B49E-4B2F91EF84BE}" type="presParOf" srcId="{07A75607-C677-4FC0-8AA5-73D731DB95F4}" destId="{F1B00A16-C62B-4E6E-A4DD-1432B34263FD}" srcOrd="4" destOrd="0" presId="urn:microsoft.com/office/officeart/2005/8/layout/lProcess2"/>
    <dgm:cxn modelId="{23261A6B-DE68-4912-B9F7-022C0032A3E2}" type="presParOf" srcId="{F1B00A16-C62B-4E6E-A4DD-1432B34263FD}" destId="{7256D1BC-4A25-4E0E-BA3D-85A91BC76C90}" srcOrd="0" destOrd="0" presId="urn:microsoft.com/office/officeart/2005/8/layout/lProcess2"/>
    <dgm:cxn modelId="{40D9C7EF-AC75-45E4-B54A-B6E53E717B58}" type="presParOf" srcId="{F1B00A16-C62B-4E6E-A4DD-1432B34263FD}" destId="{08E6AC88-068D-47C2-A438-D8C63E72F62C}" srcOrd="1" destOrd="0" presId="urn:microsoft.com/office/officeart/2005/8/layout/lProcess2"/>
    <dgm:cxn modelId="{3E61B6D7-3D75-42CC-BCA2-D8FEAB5F1A39}" type="presParOf" srcId="{F1B00A16-C62B-4E6E-A4DD-1432B34263FD}" destId="{9B83C4CB-50AD-4073-A762-A5E9E1896113}" srcOrd="2" destOrd="0" presId="urn:microsoft.com/office/officeart/2005/8/layout/lProcess2"/>
    <dgm:cxn modelId="{58C7CDD6-10B8-4918-A435-BFA480AB7F26}" type="presParOf" srcId="{9B83C4CB-50AD-4073-A762-A5E9E1896113}" destId="{DC975A3A-5C8A-4485-9C66-685A8F5FA2FA}" srcOrd="0" destOrd="0" presId="urn:microsoft.com/office/officeart/2005/8/layout/lProcess2"/>
    <dgm:cxn modelId="{8A62B1C7-882B-4AC5-884A-E5DE9497EB16}" type="presParOf" srcId="{DC975A3A-5C8A-4485-9C66-685A8F5FA2FA}" destId="{A7E93403-CFAC-45D6-976A-B64F4A84E639}" srcOrd="0" destOrd="0" presId="urn:microsoft.com/office/officeart/2005/8/layout/lProcess2"/>
    <dgm:cxn modelId="{C3AF85DB-88D8-4A3E-9341-E2B27CD61988}" type="presParOf" srcId="{DC975A3A-5C8A-4485-9C66-685A8F5FA2FA}" destId="{7D81B6D8-8D70-49A5-AF83-BE115E00D5EE}" srcOrd="1" destOrd="0" presId="urn:microsoft.com/office/officeart/2005/8/layout/lProcess2"/>
    <dgm:cxn modelId="{DA204AF7-2A71-4481-ABC0-5897F74E47C5}" type="presParOf" srcId="{DC975A3A-5C8A-4485-9C66-685A8F5FA2FA}" destId="{27B4968D-7DF8-4249-997D-114156B9BBB2}" srcOrd="2" destOrd="0" presId="urn:microsoft.com/office/officeart/2005/8/layout/lProcess2"/>
    <dgm:cxn modelId="{D4F02A41-F83B-46EA-9996-34C1C11BC738}" type="presParOf" srcId="{07A75607-C677-4FC0-8AA5-73D731DB95F4}" destId="{A8DC0895-4EE6-4BE8-9B80-778253CE0528}" srcOrd="5" destOrd="0" presId="urn:microsoft.com/office/officeart/2005/8/layout/lProcess2"/>
    <dgm:cxn modelId="{74D4CE0E-DC5F-41B2-968D-58D8A22895D0}" type="presParOf" srcId="{07A75607-C677-4FC0-8AA5-73D731DB95F4}" destId="{1D3A18F9-E755-4301-81C9-5E6073728D8A}" srcOrd="6" destOrd="0" presId="urn:microsoft.com/office/officeart/2005/8/layout/lProcess2"/>
    <dgm:cxn modelId="{1739D71B-4D81-447A-A286-28E51CDAF111}" type="presParOf" srcId="{1D3A18F9-E755-4301-81C9-5E6073728D8A}" destId="{415E5015-BBB6-4FAD-83D4-201B41D6357B}" srcOrd="0" destOrd="0" presId="urn:microsoft.com/office/officeart/2005/8/layout/lProcess2"/>
    <dgm:cxn modelId="{79D61C08-1325-4412-8354-60E93F03CC9C}" type="presParOf" srcId="{1D3A18F9-E755-4301-81C9-5E6073728D8A}" destId="{EE21F052-A791-4D30-A20C-473728B23DA8}" srcOrd="1" destOrd="0" presId="urn:microsoft.com/office/officeart/2005/8/layout/lProcess2"/>
    <dgm:cxn modelId="{25C31664-680C-4622-901B-9E057672F704}" type="presParOf" srcId="{1D3A18F9-E755-4301-81C9-5E6073728D8A}" destId="{1B9E37A3-D534-4796-A119-92208601A7C6}" srcOrd="2" destOrd="0" presId="urn:microsoft.com/office/officeart/2005/8/layout/lProcess2"/>
    <dgm:cxn modelId="{261CFFAA-2747-4A5B-8963-98D2E5CF4645}" type="presParOf" srcId="{1B9E37A3-D534-4796-A119-92208601A7C6}" destId="{8638CAD5-07B4-4397-9AF4-AF3B2051C58F}" srcOrd="0" destOrd="0" presId="urn:microsoft.com/office/officeart/2005/8/layout/lProcess2"/>
    <dgm:cxn modelId="{2C56F955-8F49-46BF-9643-E31A2E65BC7B}" type="presParOf" srcId="{8638CAD5-07B4-4397-9AF4-AF3B2051C58F}" destId="{2E3BB1DA-5A70-42A4-A9EB-F676F811BFBE}" srcOrd="0" destOrd="0" presId="urn:microsoft.com/office/officeart/2005/8/layout/lProcess2"/>
    <dgm:cxn modelId="{64A079B8-372A-40F1-AC34-8E91C6881A25}" type="presParOf" srcId="{8638CAD5-07B4-4397-9AF4-AF3B2051C58F}" destId="{4474615D-C147-4453-8DE7-900D0FD79D55}" srcOrd="1" destOrd="0" presId="urn:microsoft.com/office/officeart/2005/8/layout/lProcess2"/>
    <dgm:cxn modelId="{AB539D7D-ECD5-4083-9BFB-4ED6ABA56767}" type="presParOf" srcId="{8638CAD5-07B4-4397-9AF4-AF3B2051C58F}" destId="{AE37861D-AB4D-417F-86ED-B85A310EDC8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B1A29-7BD0-4A7E-9F58-D04F232F9047}">
      <dsp:nvSpPr>
        <dsp:cNvPr id="0" name=""/>
        <dsp:cNvSpPr/>
      </dsp:nvSpPr>
      <dsp:spPr>
        <a:xfrm>
          <a:off x="2499" y="0"/>
          <a:ext cx="2452933" cy="37456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Camino a la </a:t>
          </a:r>
          <a:r>
            <a:rPr lang="es-ES" sz="1600" kern="1200" dirty="0" err="1"/>
            <a:t>UPOV</a:t>
          </a:r>
          <a:r>
            <a:rPr lang="es-ES" sz="1600" kern="1200" dirty="0"/>
            <a:t> 91 de privatización de la semilla</a:t>
          </a:r>
          <a:endParaRPr lang="es-CL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600" kern="1200" dirty="0"/>
        </a:p>
      </dsp:txBody>
      <dsp:txXfrm>
        <a:off x="2499" y="0"/>
        <a:ext cx="2452933" cy="1123680"/>
      </dsp:txXfrm>
    </dsp:sp>
    <dsp:sp modelId="{6BD3A6E1-31A0-47A3-8E53-CE537105C43E}">
      <dsp:nvSpPr>
        <dsp:cNvPr id="0" name=""/>
        <dsp:cNvSpPr/>
      </dsp:nvSpPr>
      <dsp:spPr>
        <a:xfrm>
          <a:off x="247793" y="1124777"/>
          <a:ext cx="1962346" cy="11293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Ratificación del TPP11 </a:t>
          </a:r>
          <a:endParaRPr lang="es-CL" sz="1600" kern="1200" dirty="0"/>
        </a:p>
      </dsp:txBody>
      <dsp:txXfrm>
        <a:off x="280871" y="1157855"/>
        <a:ext cx="1896190" cy="1063194"/>
      </dsp:txXfrm>
    </dsp:sp>
    <dsp:sp modelId="{C8891B17-6F69-4F29-BF2C-65FBD5299C99}">
      <dsp:nvSpPr>
        <dsp:cNvPr id="0" name=""/>
        <dsp:cNvSpPr/>
      </dsp:nvSpPr>
      <dsp:spPr>
        <a:xfrm>
          <a:off x="247793" y="2427874"/>
          <a:ext cx="1962346" cy="11293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Firma del Tratado con la UE </a:t>
          </a:r>
          <a:endParaRPr lang="es-CL" sz="1600" kern="1200" dirty="0"/>
        </a:p>
      </dsp:txBody>
      <dsp:txXfrm>
        <a:off x="280871" y="2460952"/>
        <a:ext cx="1896190" cy="1063194"/>
      </dsp:txXfrm>
    </dsp:sp>
    <dsp:sp modelId="{EC1D97ED-04A4-4A21-9BD8-7E65D8E7D07D}">
      <dsp:nvSpPr>
        <dsp:cNvPr id="0" name=""/>
        <dsp:cNvSpPr/>
      </dsp:nvSpPr>
      <dsp:spPr>
        <a:xfrm>
          <a:off x="2639402" y="0"/>
          <a:ext cx="2452933" cy="37456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Camino a la supervigilancia de las semillas</a:t>
          </a:r>
        </a:p>
      </dsp:txBody>
      <dsp:txXfrm>
        <a:off x="2639402" y="0"/>
        <a:ext cx="2452933" cy="1123680"/>
      </dsp:txXfrm>
    </dsp:sp>
    <dsp:sp modelId="{AAAB7BFD-AE63-4E36-AE70-6BC0C623017B}">
      <dsp:nvSpPr>
        <dsp:cNvPr id="0" name=""/>
        <dsp:cNvSpPr/>
      </dsp:nvSpPr>
      <dsp:spPr>
        <a:xfrm>
          <a:off x="2884696" y="1124777"/>
          <a:ext cx="1962346" cy="11293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Plan nacional de resguardo de Semillas 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sp:txBody>
      <dsp:txXfrm>
        <a:off x="2917774" y="1157855"/>
        <a:ext cx="1896190" cy="1063194"/>
      </dsp:txXfrm>
    </dsp:sp>
    <dsp:sp modelId="{371D6BBB-AB21-4C1E-BEF4-F56F8713F239}">
      <dsp:nvSpPr>
        <dsp:cNvPr id="0" name=""/>
        <dsp:cNvSpPr/>
      </dsp:nvSpPr>
      <dsp:spPr>
        <a:xfrm>
          <a:off x="2884696" y="2427874"/>
          <a:ext cx="1962346" cy="11293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Razas para la Seguridad y Soberanía Alimentaria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sp:txBody>
      <dsp:txXfrm>
        <a:off x="2917774" y="2460952"/>
        <a:ext cx="1896190" cy="1063194"/>
      </dsp:txXfrm>
    </dsp:sp>
    <dsp:sp modelId="{7256D1BC-4A25-4E0E-BA3D-85A91BC76C90}">
      <dsp:nvSpPr>
        <dsp:cNvPr id="0" name=""/>
        <dsp:cNvSpPr/>
      </dsp:nvSpPr>
      <dsp:spPr>
        <a:xfrm>
          <a:off x="5276305" y="0"/>
          <a:ext cx="2452933" cy="37456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Supervigilando procedimientos y certificaciones</a:t>
          </a:r>
        </a:p>
      </dsp:txBody>
      <dsp:txXfrm>
        <a:off x="5276305" y="0"/>
        <a:ext cx="2452933" cy="1123680"/>
      </dsp:txXfrm>
    </dsp:sp>
    <dsp:sp modelId="{A7E93403-CFAC-45D6-976A-B64F4A84E639}">
      <dsp:nvSpPr>
        <dsp:cNvPr id="0" name=""/>
        <dsp:cNvSpPr/>
      </dsp:nvSpPr>
      <dsp:spPr>
        <a:xfrm>
          <a:off x="5521599" y="1124777"/>
          <a:ext cx="1962346" cy="112935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Plan de </a:t>
          </a:r>
          <a:r>
            <a:rPr lang="es-MX" sz="1600" kern="1200" dirty="0" err="1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INDAP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 de recolección de semillas </a:t>
          </a:r>
          <a:r>
            <a:rPr lang="es-MX" sz="1600" kern="1200" dirty="0" err="1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via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 TAS 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sp:txBody>
      <dsp:txXfrm>
        <a:off x="5554677" y="1157855"/>
        <a:ext cx="1896190" cy="1063194"/>
      </dsp:txXfrm>
    </dsp:sp>
    <dsp:sp modelId="{27B4968D-7DF8-4249-997D-114156B9BBB2}">
      <dsp:nvSpPr>
        <dsp:cNvPr id="0" name=""/>
        <dsp:cNvSpPr/>
      </dsp:nvSpPr>
      <dsp:spPr>
        <a:xfrm>
          <a:off x="5521599" y="2427874"/>
          <a:ext cx="1962346" cy="11293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Programa de Transición a la Agroecología 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sp:txBody>
      <dsp:txXfrm>
        <a:off x="5554677" y="2460952"/>
        <a:ext cx="1896190" cy="1063194"/>
      </dsp:txXfrm>
    </dsp:sp>
    <dsp:sp modelId="{415E5015-BBB6-4FAD-83D4-201B41D6357B}">
      <dsp:nvSpPr>
        <dsp:cNvPr id="0" name=""/>
        <dsp:cNvSpPr/>
      </dsp:nvSpPr>
      <dsp:spPr>
        <a:xfrm>
          <a:off x="7913209" y="0"/>
          <a:ext cx="2452933" cy="3745602"/>
        </a:xfrm>
        <a:prstGeom prst="roundRect">
          <a:avLst>
            <a:gd name="adj" fmla="val 10000"/>
          </a:avLst>
        </a:prstGeom>
        <a:solidFill>
          <a:srgbClr val="71B213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ade Gothic Next Light"/>
              <a:ea typeface="+mn-ea"/>
              <a:cs typeface="+mn-cs"/>
            </a:rPr>
            <a:t>Fuerte denuncia sobre rol actual de </a:t>
          </a:r>
          <a:r>
            <a:rPr lang="es-MX" sz="16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ade Gothic Next Light"/>
              <a:ea typeface="+mn-ea"/>
              <a:cs typeface="+mn-cs"/>
            </a:rPr>
            <a:t>INIA</a:t>
          </a:r>
          <a:r>
            <a:rPr lang="es-MX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ade Gothic Next Light"/>
              <a:ea typeface="+mn-ea"/>
              <a:cs typeface="+mn-cs"/>
            </a:rPr>
            <a:t> hecha por huerteras, guardadoras y cocineras a findes de 2023</a:t>
          </a:r>
          <a:endParaRPr lang="es-CL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ade Gothic Next Light"/>
            <a:ea typeface="+mn-ea"/>
            <a:cs typeface="+mn-cs"/>
          </a:endParaRPr>
        </a:p>
      </dsp:txBody>
      <dsp:txXfrm>
        <a:off x="7913209" y="0"/>
        <a:ext cx="2452933" cy="1123680"/>
      </dsp:txXfrm>
    </dsp:sp>
    <dsp:sp modelId="{2E3BB1DA-5A70-42A4-A9EB-F676F811BFBE}">
      <dsp:nvSpPr>
        <dsp:cNvPr id="0" name=""/>
        <dsp:cNvSpPr/>
      </dsp:nvSpPr>
      <dsp:spPr>
        <a:xfrm>
          <a:off x="8158502" y="1124777"/>
          <a:ext cx="1962346" cy="11293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llamando atención “</a:t>
          </a:r>
          <a:r>
            <a:rPr lang="es-MX" sz="1600" b="1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objetivo real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” es “</a:t>
          </a:r>
          <a:r>
            <a:rPr lang="es-MX" sz="1600" b="1" u="sng" kern="1200" dirty="0">
              <a:solidFill>
                <a:schemeClr val="accent6"/>
              </a:solidFill>
              <a:latin typeface="Trade Gothic Next Light"/>
              <a:ea typeface="+mn-ea"/>
              <a:cs typeface="+mn-cs"/>
            </a:rPr>
            <a:t>abastecer bancos internacionales germoplasma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”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sp:txBody>
      <dsp:txXfrm>
        <a:off x="8191580" y="1157855"/>
        <a:ext cx="1896190" cy="1063194"/>
      </dsp:txXfrm>
    </dsp:sp>
    <dsp:sp modelId="{AE37861D-AB4D-417F-86ED-B85A310EDC8B}">
      <dsp:nvSpPr>
        <dsp:cNvPr id="0" name=""/>
        <dsp:cNvSpPr/>
      </dsp:nvSpPr>
      <dsp:spPr>
        <a:xfrm>
          <a:off x="8158502" y="2427874"/>
          <a:ext cx="1962346" cy="11293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Vía </a:t>
          </a:r>
          <a:r>
            <a:rPr lang="es-MX" sz="1600" kern="1200" dirty="0" err="1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INIA</a:t>
          </a:r>
          <a:r>
            <a:rPr lang="es-MX" sz="1600" kern="1200" dirty="0">
              <a:solidFill>
                <a:srgbClr val="FFFFFF"/>
              </a:solidFill>
              <a:latin typeface="Trade Gothic Next Light"/>
              <a:ea typeface="+mn-ea"/>
              <a:cs typeface="+mn-cs"/>
            </a:rPr>
            <a:t> que lucraría con ello</a:t>
          </a:r>
          <a:endParaRPr lang="es-CL" sz="1600" kern="1200" dirty="0">
            <a:solidFill>
              <a:srgbClr val="FFFFFF"/>
            </a:solidFill>
            <a:latin typeface="Trade Gothic Next Light"/>
            <a:ea typeface="+mn-ea"/>
            <a:cs typeface="+mn-cs"/>
          </a:endParaRPr>
        </a:p>
      </dsp:txBody>
      <dsp:txXfrm>
        <a:off x="8191580" y="2460952"/>
        <a:ext cx="1896190" cy="106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460F3-F74F-4FBB-B8E0-AE9A02639C41}" type="datetimeFigureOut">
              <a:rPr lang="es-CL" smtClean="0"/>
              <a:t>29-04-2024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2510-0F31-457A-8EC3-A00DC48DB7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800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2510-0F31-457A-8EC3-A00DC48DB73A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107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03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5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1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0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50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7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4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5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rramar grano de arroz">
            <a:extLst>
              <a:ext uri="{FF2B5EF4-FFF2-40B4-BE49-F238E27FC236}">
                <a16:creationId xmlns:a16="http://schemas.microsoft.com/office/drawing/2014/main" id="{7EC869D1-4143-3FC9-7422-BD2A10D36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307" r="-1" b="-1"/>
          <a:stretch/>
        </p:blipFill>
        <p:spPr>
          <a:xfrm>
            <a:off x="105197" y="371352"/>
            <a:ext cx="12191980" cy="68564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E6012E2-559B-4C6A-DFDD-473D66D38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3430" y="1222623"/>
            <a:ext cx="2716227" cy="164067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s-MX" sz="2400" dirty="0">
                <a:solidFill>
                  <a:srgbClr val="FFFF00"/>
                </a:solidFill>
              </a:rPr>
              <a:t>Resolución semillas gobierno </a:t>
            </a:r>
            <a:r>
              <a:rPr lang="es-MX" sz="2400" dirty="0" err="1">
                <a:solidFill>
                  <a:srgbClr val="FFFF00"/>
                </a:solidFill>
              </a:rPr>
              <a:t>boric</a:t>
            </a:r>
            <a:endParaRPr lang="es-CL" sz="2400" dirty="0">
              <a:solidFill>
                <a:srgbClr val="FFFF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8502D1-AC48-C775-0FF0-349ADD091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354782" y="3511942"/>
            <a:ext cx="3010236" cy="17883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MX" sz="2000" b="1" dirty="0">
                <a:solidFill>
                  <a:srgbClr val="FFFF00"/>
                </a:solidFill>
              </a:rPr>
              <a:t>Lucía Sepúlveda Ruiz</a:t>
            </a:r>
          </a:p>
          <a:p>
            <a:pPr algn="ctr"/>
            <a:r>
              <a:rPr lang="es-MX" sz="2000" b="1" dirty="0">
                <a:solidFill>
                  <a:srgbClr val="FFFF00"/>
                </a:solidFill>
              </a:rPr>
              <a:t>18 abril 2024</a:t>
            </a:r>
          </a:p>
          <a:p>
            <a:pPr algn="ctr"/>
            <a:r>
              <a:rPr lang="es-MX" sz="2000" b="1" dirty="0">
                <a:solidFill>
                  <a:srgbClr val="FFFF00"/>
                </a:solidFill>
              </a:rPr>
              <a:t>Chile Mejor sin TLC</a:t>
            </a:r>
          </a:p>
          <a:p>
            <a:pPr algn="ctr"/>
            <a:r>
              <a:rPr lang="es-MX" sz="2000" b="1" dirty="0">
                <a:solidFill>
                  <a:srgbClr val="FFFF00"/>
                </a:solidFill>
              </a:rPr>
              <a:t>RAP-Chile</a:t>
            </a:r>
            <a:endParaRPr lang="es-CL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677AA-A0A7-3F53-FEDC-EDA26D09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41511"/>
            <a:ext cx="10543032" cy="718025"/>
          </a:xfrm>
        </p:spPr>
        <p:txBody>
          <a:bodyPr/>
          <a:lstStyle/>
          <a:p>
            <a:r>
              <a:rPr lang="es-MX" dirty="0"/>
              <a:t>Declaración Derechos Campesinos </a:t>
            </a:r>
            <a:r>
              <a:rPr lang="es-MX" spc="0" dirty="0"/>
              <a:t>(ONU 2018)</a:t>
            </a:r>
            <a:endParaRPr lang="es-CL" spc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C6E261-5DC1-20CD-5D6C-08F471850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971" y="1110343"/>
            <a:ext cx="5065395" cy="551361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CL" sz="14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19: Derecho a las semillas </a:t>
            </a:r>
          </a:p>
          <a:p>
            <a:pPr marL="447675" lvl="1" indent="-174625">
              <a:lnSpc>
                <a:spcPct val="120000"/>
              </a:lnSpc>
              <a:buAutoNum type="arabicPeriod"/>
            </a:pPr>
            <a:r>
              <a:rPr lang="es-C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campesinos y otras personas que trabajan en las zonas rurales tienen derecho a las semillas de conformidad con el artículo 28 de la presente Declaración. Este derecho engloba: </a:t>
            </a:r>
          </a:p>
          <a:p>
            <a:pPr marL="895350" lvl="4" indent="-255588">
              <a:lnSpc>
                <a:spcPct val="120000"/>
              </a:lnSpc>
              <a:buFont typeface="+mj-lt"/>
              <a:buAutoNum type="arabicPeriod"/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derecho a proteger los conocimientos tradicionales relativos a los recursos fitogenéticos para la alimentación y la agricultura;</a:t>
            </a:r>
          </a:p>
          <a:p>
            <a:pPr marL="895350" lvl="4" indent="-255588">
              <a:lnSpc>
                <a:spcPct val="120000"/>
              </a:lnSpc>
              <a:buFont typeface="+mj-lt"/>
              <a:buAutoNum type="arabicPeriod"/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derecho a participar equitativamente en el reparto de los beneficios derivados de la utilización de los recursos fitogenéticos para la alimentación y la agricultura; </a:t>
            </a:r>
          </a:p>
          <a:p>
            <a:pPr marL="895350" lvl="4" indent="-255588">
              <a:lnSpc>
                <a:spcPct val="120000"/>
              </a:lnSpc>
              <a:buFont typeface="+mj-lt"/>
              <a:buAutoNum type="arabicPeriod"/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derecho a participar en la toma de decisiones sobre las cuestiones relativas a la conservación y el uso sostenible de los recursos fitogenéticos para la alimentación y  la agricultura; </a:t>
            </a:r>
          </a:p>
          <a:p>
            <a:pPr marL="895350" lvl="4" indent="-255588">
              <a:lnSpc>
                <a:spcPct val="120000"/>
              </a:lnSpc>
              <a:buFont typeface="+mj-lt"/>
              <a:buAutoNum type="arabicPeriod"/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derecho a conservar, utilizar, intercambiar y vender las semillas o el material de multiplicación que hayan conservado después de la cosecha. </a:t>
            </a:r>
          </a:p>
          <a:p>
            <a:pPr marL="447675" lvl="1" indent="-174625">
              <a:lnSpc>
                <a:spcPct val="120000"/>
              </a:lnSpc>
              <a:buFontTx/>
              <a:buAutoNum type="arabicPeriod"/>
            </a:pPr>
            <a:r>
              <a:rPr lang="es-CL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Los campesinos y otras personas que trabajan en las zonas rurales tienen derecho a mantener, controlar, proteger y desarrollar sus propias semillas y conocimientos tradicionales.</a:t>
            </a:r>
          </a:p>
          <a:p>
            <a:pPr marL="447675" lvl="1" indent="-174625">
              <a:lnSpc>
                <a:spcPct val="120000"/>
              </a:lnSpc>
              <a:buFontTx/>
              <a:buAutoNum type="arabicPeriod"/>
            </a:pPr>
            <a:r>
              <a:rPr lang="es-CL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Los Estados adoptarán medidas para respetar, proteger y hacer efectivo el derecho a las semillas de los campesinos y de otras personas que trabajan en las zonas rurales.</a:t>
            </a:r>
          </a:p>
          <a:p>
            <a:pPr marL="447675" lvl="1" indent="-174625">
              <a:lnSpc>
                <a:spcPct val="120000"/>
              </a:lnSpc>
              <a:buFontTx/>
              <a:buAutoNum type="arabicPeriod"/>
            </a:pPr>
            <a:r>
              <a:rPr lang="es-CL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Los Estados velarán por que los campesinos dispongan de semillas de calidad y en cantidad suficientes, en el momento más adecuado para la siembra y a un precio asequible.</a:t>
            </a:r>
          </a:p>
          <a:p>
            <a:endParaRPr lang="es-CL" sz="8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2FA291-F19B-7399-50D6-44761289E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10343"/>
            <a:ext cx="5350329" cy="5568043"/>
          </a:xfrm>
        </p:spPr>
        <p:txBody>
          <a:bodyPr>
            <a:noAutofit/>
          </a:bodyPr>
          <a:lstStyle/>
          <a:p>
            <a:pPr marL="501650" lvl="1" indent="-228600">
              <a:lnSpc>
                <a:spcPct val="120000"/>
              </a:lnSpc>
              <a:buFont typeface="+mj-lt"/>
              <a:buAutoNum type="arabicPeriod" startAt="5"/>
            </a:pPr>
            <a:r>
              <a:rPr lang="es-CL" sz="13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Los Estados reconocerán los derechos de los campesinos a utilizar sus propias semillas u otras semillas locales que elijan, y a decidir las variedades a especies que deseen cultivar.</a:t>
            </a:r>
          </a:p>
          <a:p>
            <a:pPr marL="447675" lvl="1" indent="-174625">
              <a:lnSpc>
                <a:spcPct val="120000"/>
              </a:lnSpc>
              <a:buFontTx/>
              <a:buAutoNum type="arabicPeriod" startAt="5"/>
            </a:pPr>
            <a:r>
              <a:rPr lang="es-CL" sz="13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Los Estados adoptarán medidas apropiadas para apoyar los sistemas de semillas   campesinas   y   promoverán   el   uso   de   semillas   campesinas y la agrobiodiversidad.</a:t>
            </a:r>
          </a:p>
          <a:p>
            <a:pPr marL="447675" lvl="1" indent="-174625">
              <a:lnSpc>
                <a:spcPct val="120000"/>
              </a:lnSpc>
              <a:buFontTx/>
              <a:buAutoNum type="arabicPeriod" startAt="5"/>
            </a:pPr>
            <a:r>
              <a:rPr lang="es-CL" sz="13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Los Estados adoptarán medidas apropiadas para que la investigación y el desarrollo agrícola incorporen las necesidades de los campesinos y otras personas que  trabajan  en  las  zonas  rurales  y  para  que  estos  participen  activamente  en  la determinación de las prioridades en materia de investigación y desarrollo y en su realización,  teniendo  en  cuenta  su  experiencia,  y  aumentarán  la  inversión  en  la investigación y el desarrollo de semillas y cultivos huérfanos que respondan a las necesidades de los campesinos y de otras personas que trabajan en las zonas rurales.</a:t>
            </a:r>
          </a:p>
          <a:p>
            <a:pPr marL="447675" lvl="1" indent="-174625">
              <a:lnSpc>
                <a:spcPct val="120000"/>
              </a:lnSpc>
              <a:buFontTx/>
              <a:buAutoNum type="arabicPeriod" startAt="5"/>
            </a:pPr>
            <a:r>
              <a:rPr lang="es-CL" sz="13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Los Estados velarán por que las políticas relativas a las semillas, las leyes de protección de las variedades vegetales y otras leyes de propiedad intelectual, los sistemas de certificación y las leyes de comercialización de semillas respeten y tengan en cuenta los derechos, las necesidades  y  las realidades de los campesinos y de otras personas que trabajan en las zonas rurales.</a:t>
            </a:r>
          </a:p>
        </p:txBody>
      </p:sp>
    </p:spTree>
    <p:extLst>
      <p:ext uri="{BB962C8B-B14F-4D97-AF65-F5344CB8AC3E}">
        <p14:creationId xmlns:p14="http://schemas.microsoft.com/office/powerpoint/2010/main" val="359063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3F4993-6490-5CBE-823E-2C041343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36" y="125185"/>
            <a:ext cx="9124136" cy="841645"/>
          </a:xfrm>
        </p:spPr>
        <p:txBody>
          <a:bodyPr>
            <a:normAutofit/>
          </a:bodyPr>
          <a:lstStyle/>
          <a:p>
            <a:r>
              <a:rPr lang="es-MX" dirty="0"/>
              <a:t>  Ley marco de cambio climático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EDE1E7-76C8-780E-4E11-17A6F4A5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75" y="966830"/>
            <a:ext cx="7313250" cy="58095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Artículo 3° , letra t Definiciones  de acciones para abordar desafíos como la </a:t>
            </a:r>
            <a:r>
              <a:rPr lang="es-C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alimentaria </a:t>
            </a: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(entre otros).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t) </a:t>
            </a:r>
            <a:r>
              <a:rPr lang="es-C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basadas en la naturaleza</a:t>
            </a: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acciones para proteger, gestionar de manera sostenible y restaurar ecosistemas naturales o modificados que abordan desafíos de la sociedad como el cambio climático, la </a:t>
            </a:r>
            <a:r>
              <a:rPr lang="es-CL" sz="2400" kern="100" dirty="0">
                <a:effectLst/>
                <a:highlight>
                  <a:srgbClr val="00808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alimentaria </a:t>
            </a: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hídrica o el riesgo de desastres, de manera eficaz y adaptativa, al mismo tiempo que proporcionan beneficios para el </a:t>
            </a:r>
            <a:r>
              <a:rPr lang="es-CL" sz="2400" kern="100" dirty="0">
                <a:highlight>
                  <a:srgbClr val="00808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desarrollo sustentable y la biodiversidad</a:t>
            </a: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Ciudadana en las acciones definidas.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</a:pP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27.- Sistema Nacional de Acceso a la Información y Participación Ciudadana sobre Cambio Climático. Se desarrollará un único Sistema Nacional de Acceso a la Información y Participación Ciudadana sobre Cambio Climático que será administrado y coordinado por el Ministerio del Medio Ambiente, con apoyo del Ministerio de Ciencia, Tecnología, Conocimiento e Innovación y demás órganos de la Administración del Estado competentes….y promoverá y facilitará la </a:t>
            </a:r>
            <a:r>
              <a:rPr lang="es-CL" sz="2400" kern="100" dirty="0">
                <a:highlight>
                  <a:srgbClr val="00808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participación ciudadana </a:t>
            </a:r>
            <a:r>
              <a:rPr lang="es-C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elaboración, actualización y seguimiento de los instrumentos de gestión del cambio climático. El sistema deberá propender a emplear un lenguaje comprensible.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s-C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34 Participación Ciudadana en la gestión del Cambio Climático. Toda persona o agrupación de personas tendrá derecho a participar, de manera informada, en la elaboración, revisión y actualización de los instrumentos de gestión del cambio climático, mediante los mecanismos previstos para ello en la ley. La participación ciudadana deberá permitir el </a:t>
            </a:r>
            <a:r>
              <a:rPr lang="es-CL" sz="2400" kern="100" dirty="0">
                <a:highlight>
                  <a:srgbClr val="00808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acceso oportuno </a:t>
            </a:r>
            <a:r>
              <a:rPr lang="es-C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por medios apropiados a la información necesaria para un efectivo ejercicio de este derecho. Asimismo, considerará la oportunidad y mecanismos para formular observaciones y obtener respuesta fundada de ellas, considerando criterios de viabilidad legal, pertinencia técnica y oportunidad; sin perjuicio de los estándares propios de los procesos de consulta indígena que deban llevarse a cabo, cuando corresponda. Los órganos referidos en el Título IV deberán facilitar siempre las instancias de participación ciudadana, en el marco de sus competencias y atribuciones. Lo anterior, de manera abierta e inclusiva, teniendo especial consideración con los sectores y comunidades vulnerables, aplicando un enfoque multicultural y de género. </a:t>
            </a:r>
            <a:endParaRPr lang="es-CL" sz="11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AAB786-6CD7-00C7-B7E0-AA1B46202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5" r="27885" b="-1"/>
          <a:stretch/>
        </p:blipFill>
        <p:spPr>
          <a:xfrm>
            <a:off x="7705325" y="809397"/>
            <a:ext cx="4383089" cy="4383089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725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B49B3-D51E-B587-54B0-164DBF01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653559"/>
            <a:ext cx="9238434" cy="857559"/>
          </a:xfrm>
        </p:spPr>
        <p:txBody>
          <a:bodyPr/>
          <a:lstStyle/>
          <a:p>
            <a:r>
              <a:rPr lang="es-MX" dirty="0"/>
              <a:t>reacciones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EE2FE7-859A-692A-9E48-3F038DC7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1681843"/>
            <a:ext cx="9238434" cy="4833257"/>
          </a:xfrm>
        </p:spPr>
        <p:txBody>
          <a:bodyPr>
            <a:normAutofit fontScale="77500" lnSpcReduction="20000"/>
          </a:bodyPr>
          <a:lstStyle/>
          <a:p>
            <a:r>
              <a:rPr lang="es-MX" sz="2300" b="1" dirty="0" err="1">
                <a:solidFill>
                  <a:srgbClr val="FFFF00"/>
                </a:solidFill>
              </a:rPr>
              <a:t>Anamuri</a:t>
            </a:r>
            <a:r>
              <a:rPr lang="es-MX" sz="2300" b="1" dirty="0">
                <a:solidFill>
                  <a:srgbClr val="FFFF00"/>
                </a:solidFill>
              </a:rPr>
              <a:t> emitió declaración rechazando la resolución que  va contra los derechos de campesinos e indígenas y señalando que omite el punto relativo al derecho de las guardadoras a comercializar su semilla, que esa organización apoyó en su momento en la Mesa. </a:t>
            </a:r>
          </a:p>
          <a:p>
            <a:r>
              <a:rPr lang="es-MX" b="1" dirty="0">
                <a:solidFill>
                  <a:srgbClr val="FFFF00"/>
                </a:solidFill>
              </a:rPr>
              <a:t>Rechazo y alarma en organizaciones ligadas a la agroecología o colectivos de guardadores  y huerteros independientes.  Y también de comunidades indígenas como por ejemplo </a:t>
            </a:r>
            <a:r>
              <a:rPr lang="es-MX" b="1" dirty="0" err="1">
                <a:solidFill>
                  <a:srgbClr val="FFFF00"/>
                </a:solidFill>
              </a:rPr>
              <a:t>cdades</a:t>
            </a:r>
            <a:r>
              <a:rPr lang="es-MX" b="1" dirty="0">
                <a:solidFill>
                  <a:srgbClr val="FFFF00"/>
                </a:solidFill>
              </a:rPr>
              <a:t>. del pueblo mapuche y atacameño.  Hay vulneración de derecho, al intercambio (“permiso limitado”) y al libre uso. </a:t>
            </a:r>
          </a:p>
          <a:p>
            <a:r>
              <a:rPr lang="es-CL" b="1" dirty="0">
                <a:solidFill>
                  <a:srgbClr val="FFFF00"/>
                </a:solidFill>
              </a:rPr>
              <a:t>Perspectivas según lectura inicial: </a:t>
            </a:r>
          </a:p>
          <a:p>
            <a:r>
              <a:rPr lang="es-CL" sz="2400" b="1" dirty="0">
                <a:solidFill>
                  <a:srgbClr val="FFFF00"/>
                </a:solidFill>
              </a:rPr>
              <a:t>La protección para el gobierno es sinónimo de registro, de privatización</a:t>
            </a:r>
            <a:r>
              <a:rPr lang="es-CL" b="1" dirty="0">
                <a:solidFill>
                  <a:srgbClr val="FFFF00"/>
                </a:solidFill>
              </a:rPr>
              <a:t>.  TIRFA designa al Estado como beneficiario de la entrega de recursos fitogenéticos, entonces sería INIA u ODEPA…en ningún caso los campesinos.   Habrá mucha propaganda para que se unan a Lista de Guardadoras. </a:t>
            </a:r>
          </a:p>
          <a:p>
            <a:pPr marL="0" indent="0">
              <a:buNone/>
            </a:pPr>
            <a:r>
              <a:rPr lang="es-MX" b="1" dirty="0">
                <a:solidFill>
                  <a:srgbClr val="FFFF00"/>
                </a:solidFill>
              </a:rPr>
              <a:t>Todo apunta a restringir el libre uso e intercambio de la semilla, para presionar en dirección de la certificación lo que implica entrar en el sistema de propiedad intelectual pues la certificación  la otorga el SAG  y el reconocimiento de una </a:t>
            </a:r>
            <a:r>
              <a:rPr lang="es-MX" b="1" dirty="0" err="1">
                <a:solidFill>
                  <a:srgbClr val="FFFF00"/>
                </a:solidFill>
              </a:rPr>
              <a:t>semillla</a:t>
            </a:r>
            <a:r>
              <a:rPr lang="es-MX" b="1" dirty="0">
                <a:solidFill>
                  <a:srgbClr val="FFFF00"/>
                </a:solidFill>
              </a:rPr>
              <a:t> tradicional como tal , lo haría ODEPA.  Se fortalece el monopolio de la semilla por parte de ANPROS, es decir INIA, y las semilleras Bayer Monsanto, </a:t>
            </a:r>
            <a:r>
              <a:rPr lang="es-MX" b="1" dirty="0" err="1">
                <a:solidFill>
                  <a:srgbClr val="FFFF00"/>
                </a:solidFill>
              </a:rPr>
              <a:t>Corteva</a:t>
            </a:r>
            <a:r>
              <a:rPr lang="es-MX" b="1" dirty="0">
                <a:solidFill>
                  <a:srgbClr val="FFFF00"/>
                </a:solidFill>
              </a:rPr>
              <a:t>, Syngenta, etc</a:t>
            </a:r>
            <a:r>
              <a:rPr lang="es-MX" dirty="0"/>
              <a:t>. 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0069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291A0-C8DF-D482-FD77-10590992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823" y="1140503"/>
            <a:ext cx="9238434" cy="857559"/>
          </a:xfrm>
        </p:spPr>
        <p:txBody>
          <a:bodyPr/>
          <a:lstStyle/>
          <a:p>
            <a:r>
              <a:rPr lang="es-MX" dirty="0"/>
              <a:t>ANPROS= EMPRESAS PRODUCTORAS DE SEMILLAS en mesa publico privada que discutió la resolución</a:t>
            </a:r>
            <a:endParaRPr lang="es-CL" dirty="0"/>
          </a:p>
        </p:txBody>
      </p:sp>
      <p:sp useBgFill="1">
        <p:nvSpPr>
          <p:cNvPr id="3" name="Marcador de contenido 2">
            <a:extLst>
              <a:ext uri="{FF2B5EF4-FFF2-40B4-BE49-F238E27FC236}">
                <a16:creationId xmlns:a16="http://schemas.microsoft.com/office/drawing/2014/main" id="{C72801F0-74F4-AE3F-5660-401C125A1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596896"/>
            <a:ext cx="9238434" cy="3499104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2000" dirty="0">
                <a:solidFill>
                  <a:srgbClr val="FFFF00"/>
                </a:solidFill>
              </a:rPr>
              <a:t>Directorio actual:</a:t>
            </a:r>
          </a:p>
          <a:p>
            <a:pPr marL="804863" lvl="2" indent="-35718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895350" algn="l"/>
              </a:tabLst>
            </a:pPr>
            <a:r>
              <a:rPr lang="es-MX" sz="1600" dirty="0">
                <a:solidFill>
                  <a:srgbClr val="FFFF00"/>
                </a:solidFill>
              </a:rPr>
              <a:t>Presidente </a:t>
            </a:r>
            <a:r>
              <a:rPr lang="es-CL" sz="1600" dirty="0">
                <a:solidFill>
                  <a:srgbClr val="FFFF00"/>
                </a:solidFill>
              </a:rPr>
              <a:t> </a:t>
            </a:r>
            <a:r>
              <a:rPr lang="es-CL" sz="1600" dirty="0" err="1">
                <a:solidFill>
                  <a:srgbClr val="FFFF00"/>
                </a:solidFill>
              </a:rPr>
              <a:t>J.Ignacio</a:t>
            </a:r>
            <a:r>
              <a:rPr lang="es-CL" sz="1600" dirty="0">
                <a:solidFill>
                  <a:srgbClr val="FFFF00"/>
                </a:solidFill>
              </a:rPr>
              <a:t> Salazar de Bayer/Monsanto,</a:t>
            </a:r>
          </a:p>
          <a:p>
            <a:pPr marL="804863" lvl="2" indent="-35718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895350" algn="l"/>
              </a:tabLst>
            </a:pPr>
            <a:r>
              <a:rPr lang="es-CL" sz="1600" dirty="0" err="1">
                <a:solidFill>
                  <a:srgbClr val="FFFF00"/>
                </a:solidFill>
              </a:rPr>
              <a:t>Vices</a:t>
            </a:r>
            <a:r>
              <a:rPr lang="es-CL" sz="1600" dirty="0">
                <a:solidFill>
                  <a:srgbClr val="FFFF00"/>
                </a:solidFill>
              </a:rPr>
              <a:t> R. Gironés de </a:t>
            </a:r>
            <a:r>
              <a:rPr lang="es-CL" sz="1600" dirty="0" err="1">
                <a:solidFill>
                  <a:srgbClr val="FFFF00"/>
                </a:solidFill>
              </a:rPr>
              <a:t>Piga</a:t>
            </a:r>
            <a:r>
              <a:rPr lang="es-CL" sz="1600" dirty="0">
                <a:solidFill>
                  <a:srgbClr val="FFFF00"/>
                </a:solidFill>
              </a:rPr>
              <a:t> </a:t>
            </a:r>
            <a:r>
              <a:rPr lang="es-CL" sz="1600" dirty="0" err="1">
                <a:solidFill>
                  <a:srgbClr val="FFFF00"/>
                </a:solidFill>
              </a:rPr>
              <a:t>Seeds</a:t>
            </a:r>
            <a:r>
              <a:rPr lang="es-CL" sz="1600" dirty="0">
                <a:solidFill>
                  <a:srgbClr val="FFFF00"/>
                </a:solidFill>
              </a:rPr>
              <a:t> y</a:t>
            </a:r>
          </a:p>
          <a:p>
            <a:pPr marL="804863" lvl="2" indent="-35718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895350" algn="l"/>
              </a:tabLst>
            </a:pPr>
            <a:r>
              <a:rPr lang="es-CL" sz="1600" dirty="0">
                <a:solidFill>
                  <a:srgbClr val="FFFF00"/>
                </a:solidFill>
              </a:rPr>
              <a:t>Cristina </a:t>
            </a:r>
            <a:r>
              <a:rPr lang="es-CL" sz="1600" dirty="0" err="1">
                <a:solidFill>
                  <a:srgbClr val="FFFF00"/>
                </a:solidFill>
              </a:rPr>
              <a:t>Alucena</a:t>
            </a:r>
            <a:r>
              <a:rPr lang="es-CL" sz="1600" dirty="0">
                <a:solidFill>
                  <a:srgbClr val="FFFF00"/>
                </a:solidFill>
              </a:rPr>
              <a:t> de </a:t>
            </a:r>
            <a:r>
              <a:rPr lang="es-CL" sz="1600" dirty="0" err="1">
                <a:solidFill>
                  <a:srgbClr val="FFFF00"/>
                </a:solidFill>
              </a:rPr>
              <a:t>Hytech</a:t>
            </a:r>
            <a:r>
              <a:rPr lang="es-CL" sz="1600" dirty="0">
                <a:solidFill>
                  <a:srgbClr val="FFFF00"/>
                </a:solidFill>
              </a:rPr>
              <a:t> Chile,</a:t>
            </a:r>
          </a:p>
          <a:p>
            <a:pPr marL="804863" lvl="2" indent="-35718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895350" algn="l"/>
              </a:tabLst>
            </a:pPr>
            <a:r>
              <a:rPr lang="es-CL" sz="1600" dirty="0">
                <a:solidFill>
                  <a:srgbClr val="FFFF00"/>
                </a:solidFill>
              </a:rPr>
              <a:t>Tesorero de </a:t>
            </a:r>
            <a:r>
              <a:rPr lang="es-CL" sz="1600" dirty="0" err="1">
                <a:solidFill>
                  <a:srgbClr val="FFFF00"/>
                </a:solidFill>
              </a:rPr>
              <a:t>CORTEVA</a:t>
            </a:r>
            <a:r>
              <a:rPr lang="es-CL" sz="1600" dirty="0">
                <a:solidFill>
                  <a:srgbClr val="FFFF00"/>
                </a:solidFill>
              </a:rPr>
              <a:t>,</a:t>
            </a:r>
          </a:p>
          <a:p>
            <a:pPr marL="804863" lvl="2" indent="-357188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895350" algn="l"/>
              </a:tabLst>
            </a:pPr>
            <a:r>
              <a:rPr lang="es-CL" sz="1600" dirty="0">
                <a:solidFill>
                  <a:srgbClr val="FFFF00"/>
                </a:solidFill>
              </a:rPr>
              <a:t>Directores de Syngenta, </a:t>
            </a:r>
            <a:r>
              <a:rPr lang="es-CL" sz="1600" dirty="0" err="1">
                <a:solidFill>
                  <a:srgbClr val="FFFF00"/>
                </a:solidFill>
              </a:rPr>
              <a:t>Teuber</a:t>
            </a:r>
            <a:r>
              <a:rPr lang="es-CL" sz="1600" dirty="0">
                <a:solidFill>
                  <a:srgbClr val="FFFF00"/>
                </a:solidFill>
              </a:rPr>
              <a:t>, Tuniche, </a:t>
            </a:r>
            <a:r>
              <a:rPr lang="es-CL" sz="1600" dirty="0" err="1">
                <a:solidFill>
                  <a:srgbClr val="FFFF00"/>
                </a:solidFill>
              </a:rPr>
              <a:t>Uwafen</a:t>
            </a:r>
            <a:r>
              <a:rPr lang="es-CL" sz="1600" dirty="0">
                <a:solidFill>
                  <a:srgbClr val="FFFF00"/>
                </a:solidFill>
              </a:rPr>
              <a:t>, Baer, Schindler.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2000" dirty="0">
                <a:solidFill>
                  <a:srgbClr val="FFFF00"/>
                </a:solidFill>
              </a:rPr>
              <a:t>Comité Fitomejoramiento: INIA; UC, Tuniche, Mansur, </a:t>
            </a:r>
            <a:r>
              <a:rPr lang="es-CL" sz="2000" dirty="0" err="1">
                <a:solidFill>
                  <a:srgbClr val="FFFF00"/>
                </a:solidFill>
              </a:rPr>
              <a:t>BioFrutales</a:t>
            </a:r>
            <a:r>
              <a:rPr lang="es-CL" sz="2000" dirty="0">
                <a:solidFill>
                  <a:srgbClr val="FFFF00"/>
                </a:solidFill>
              </a:rPr>
              <a:t>, </a:t>
            </a:r>
            <a:r>
              <a:rPr lang="es-CL" sz="2000" dirty="0" err="1">
                <a:solidFill>
                  <a:srgbClr val="FFFF00"/>
                </a:solidFill>
              </a:rPr>
              <a:t>PintoPiga</a:t>
            </a:r>
            <a:r>
              <a:rPr lang="es-CL" sz="2000" dirty="0">
                <a:solidFill>
                  <a:srgbClr val="FFFF00"/>
                </a:solidFill>
              </a:rPr>
              <a:t>, Comité del Sur, Semillas </a:t>
            </a:r>
            <a:r>
              <a:rPr lang="es-CL" sz="2000" dirty="0" err="1">
                <a:solidFill>
                  <a:srgbClr val="FFFF00"/>
                </a:solidFill>
              </a:rPr>
              <a:t>Sek</a:t>
            </a:r>
            <a:r>
              <a:rPr lang="es-CL" sz="2000" dirty="0">
                <a:solidFill>
                  <a:srgbClr val="FFFF00"/>
                </a:solidFill>
              </a:rPr>
              <a:t>, Semillas Baer, SG200, </a:t>
            </a:r>
            <a:r>
              <a:rPr lang="es-CL" sz="2000" dirty="0" err="1">
                <a:solidFill>
                  <a:srgbClr val="FFFF00"/>
                </a:solidFill>
              </a:rPr>
              <a:t>Hytech</a:t>
            </a:r>
            <a:r>
              <a:rPr lang="es-CL" sz="2000" dirty="0">
                <a:solidFill>
                  <a:srgbClr val="FFFF00"/>
                </a:solidFill>
              </a:rPr>
              <a:t>, SG2000, </a:t>
            </a:r>
            <a:r>
              <a:rPr lang="es-CL" sz="2000" dirty="0" err="1">
                <a:solidFill>
                  <a:srgbClr val="FFFF00"/>
                </a:solidFill>
              </a:rPr>
              <a:t>Agroas</a:t>
            </a:r>
            <a:r>
              <a:rPr lang="es-CL" sz="2000" dirty="0">
                <a:solidFill>
                  <a:srgbClr val="FFFF00"/>
                </a:solidFill>
              </a:rPr>
              <a:t>, </a:t>
            </a:r>
            <a:r>
              <a:rPr lang="es-CL" sz="2000" dirty="0" err="1">
                <a:solidFill>
                  <a:srgbClr val="FFFF00"/>
                </a:solidFill>
              </a:rPr>
              <a:t>Saprosem</a:t>
            </a:r>
            <a:r>
              <a:rPr lang="es-CL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07531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5B295-596F-B0E1-611A-C061D717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Propuestas?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4FCB63-0233-5710-9063-A1F719AA8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4332514"/>
          </a:xfrm>
        </p:spPr>
        <p:txBody>
          <a:bodyPr>
            <a:normAutofit fontScale="92500" lnSpcReduction="1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Resistencia …..Información y discusión con redes semilleras</a:t>
            </a:r>
          </a:p>
          <a:p>
            <a:r>
              <a:rPr lang="es-MX" b="1" dirty="0">
                <a:solidFill>
                  <a:srgbClr val="FFFF00"/>
                </a:solidFill>
              </a:rPr>
              <a:t>Fortalecimiento organizaciones, redes y colectivos independientes y autónomos</a:t>
            </a:r>
          </a:p>
          <a:p>
            <a:r>
              <a:rPr lang="es-MX" b="1" dirty="0">
                <a:solidFill>
                  <a:srgbClr val="FFFF00"/>
                </a:solidFill>
              </a:rPr>
              <a:t>Medidas de precaución en los </a:t>
            </a:r>
            <a:r>
              <a:rPr lang="es-MX" b="1" dirty="0" err="1">
                <a:solidFill>
                  <a:srgbClr val="FFFF00"/>
                </a:solidFill>
              </a:rPr>
              <a:t>Trafkintu</a:t>
            </a:r>
            <a:r>
              <a:rPr lang="es-MX" b="1" dirty="0">
                <a:solidFill>
                  <a:srgbClr val="FFFF00"/>
                </a:solidFill>
              </a:rPr>
              <a:t>, </a:t>
            </a:r>
          </a:p>
          <a:p>
            <a:r>
              <a:rPr lang="es-MX" b="1" dirty="0">
                <a:solidFill>
                  <a:srgbClr val="FFFF00"/>
                </a:solidFill>
              </a:rPr>
              <a:t>Fortalecimiento mercados locales</a:t>
            </a:r>
          </a:p>
          <a:p>
            <a:r>
              <a:rPr lang="es-MX" b="1" dirty="0">
                <a:solidFill>
                  <a:srgbClr val="FFFF00"/>
                </a:solidFill>
              </a:rPr>
              <a:t>Boicot a la Lista  y a proyectos sobre semilla tradicional con ODEPA, INIA, PRODESAL, Universidades (quinoa)….</a:t>
            </a:r>
          </a:p>
          <a:p>
            <a:r>
              <a:rPr lang="es-MX" b="1" dirty="0">
                <a:solidFill>
                  <a:srgbClr val="FFFF00"/>
                </a:solidFill>
              </a:rPr>
              <a:t>Solicitudes de información por transparencia a ministerios exigiendo explicación sobre las fases de participación ciudadana, que claramente no existieron … </a:t>
            </a:r>
          </a:p>
          <a:p>
            <a:pPr marL="0" indent="0">
              <a:buNone/>
            </a:pPr>
            <a:endParaRPr lang="es-MX" b="1" dirty="0">
              <a:solidFill>
                <a:srgbClr val="FFFF00"/>
              </a:solidFill>
            </a:endParaRPr>
          </a:p>
          <a:p>
            <a:r>
              <a:rPr lang="es-MX" b="1" dirty="0">
                <a:solidFill>
                  <a:srgbClr val="FFFF00"/>
                </a:solidFill>
              </a:rPr>
              <a:t>LLUVIA   DE      IDEAS!!!</a:t>
            </a:r>
          </a:p>
          <a:p>
            <a:endParaRPr lang="es-C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9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FD261-B6E8-8484-FB46-F060ADB1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470082" cy="857559"/>
          </a:xfrm>
        </p:spPr>
        <p:txBody>
          <a:bodyPr/>
          <a:lstStyle/>
          <a:p>
            <a:r>
              <a:rPr lang="es-MX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</a:rPr>
              <a:t>RESOLUCIÓN EXENTA  </a:t>
            </a:r>
            <a:r>
              <a:rPr lang="es-MX" dirty="0">
                <a:ln>
                  <a:solidFill>
                    <a:schemeClr val="accent6"/>
                  </a:solidFill>
                </a:ln>
              </a:rPr>
              <a:t>(</a:t>
            </a:r>
            <a:r>
              <a:rPr lang="es-MX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</a:rPr>
              <a:t>no va a contraloría</a:t>
            </a:r>
            <a:r>
              <a:rPr lang="es-MX" dirty="0">
                <a:ln>
                  <a:solidFill>
                    <a:schemeClr val="accent6"/>
                  </a:solidFill>
                </a:ln>
              </a:rPr>
              <a:t>)</a:t>
            </a:r>
            <a:endParaRPr lang="es-CL" dirty="0">
              <a:ln>
                <a:solidFill>
                  <a:schemeClr val="accent6"/>
                </a:solidFill>
              </a:ln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33C0F6-5C53-EAC1-7976-01403EEDC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0" y="2557963"/>
            <a:ext cx="5393144" cy="3254591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CED21DE-E154-6B7F-006D-800DAACDD368}"/>
              </a:ext>
            </a:extLst>
          </p:cNvPr>
          <p:cNvSpPr txBox="1"/>
          <p:nvPr/>
        </p:nvSpPr>
        <p:spPr>
          <a:xfrm>
            <a:off x="8298381" y="4352380"/>
            <a:ext cx="2636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Entra en vigor </a:t>
            </a:r>
          </a:p>
          <a:p>
            <a:r>
              <a:rPr lang="es-MX" sz="3200" dirty="0"/>
              <a:t>en 30 días</a:t>
            </a:r>
            <a:endParaRPr lang="es-CL" sz="3200" dirty="0"/>
          </a:p>
        </p:txBody>
      </p:sp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5A4BCDB9-073A-E8EF-B871-DE6A25010027}"/>
              </a:ext>
            </a:extLst>
          </p:cNvPr>
          <p:cNvSpPr/>
          <p:nvPr/>
        </p:nvSpPr>
        <p:spPr>
          <a:xfrm>
            <a:off x="7011748" y="4712681"/>
            <a:ext cx="1286633" cy="484632"/>
          </a:xfrm>
          <a:prstGeom prst="leftArrow">
            <a:avLst>
              <a:gd name="adj1" fmla="val 50000"/>
              <a:gd name="adj2" fmla="val 21615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33922E-7D45-0E06-CB10-545DE4E51627}"/>
              </a:ext>
            </a:extLst>
          </p:cNvPr>
          <p:cNvSpPr txBox="1"/>
          <p:nvPr/>
        </p:nvSpPr>
        <p:spPr>
          <a:xfrm>
            <a:off x="8238145" y="2441612"/>
            <a:ext cx="3234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usó figura legal de RESOLUCION  (162/9/04/2024), igual como se autorizó el ingreso de transgénicos con la Resolución 1523/2021. No es ley.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4261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CB416-BAED-0144-A46D-D0EBE68B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Que es una resolución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47EB2-0C3C-2F57-BF03-2B9218EBD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3600" dirty="0"/>
              <a:t>Mandato escrito emanado de los jefes de servicios públicos en el ámbito de su competencia, con el objeto de velar por el buen funcionamiento de los mismos</a:t>
            </a:r>
            <a:r>
              <a:rPr lang="es-MX" dirty="0"/>
              <a:t>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816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D0C3C-EA95-79C2-9F38-1421BC16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837" y="841249"/>
            <a:ext cx="9968326" cy="1764582"/>
          </a:xfrm>
        </p:spPr>
        <p:txBody>
          <a:bodyPr/>
          <a:lstStyle/>
          <a:p>
            <a:r>
              <a:rPr lang="es-MX" dirty="0">
                <a:solidFill>
                  <a:schemeClr val="accent6"/>
                </a:solidFill>
              </a:rPr>
              <a:t>Reconoce la S.T. y “Regula” los Intercambios de semillas y cantidad S.</a:t>
            </a:r>
            <a:br>
              <a:rPr lang="es-MX" dirty="0">
                <a:solidFill>
                  <a:schemeClr val="accent6"/>
                </a:solidFill>
              </a:rPr>
            </a:br>
            <a:r>
              <a:rPr lang="es-MX" u="sng" dirty="0">
                <a:solidFill>
                  <a:schemeClr val="accent6"/>
                </a:solidFill>
              </a:rPr>
              <a:t>Nadie se atrevió a tanto !!!</a:t>
            </a:r>
            <a:endParaRPr lang="es-CL" u="sng" dirty="0">
              <a:solidFill>
                <a:schemeClr val="accent6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E61E9EE-B23F-4204-2B9E-7EC85811D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86" y="2821606"/>
            <a:ext cx="9179370" cy="3195145"/>
          </a:xfrm>
        </p:spPr>
      </p:pic>
    </p:spTree>
    <p:extLst>
      <p:ext uri="{BB962C8B-B14F-4D97-AF65-F5344CB8AC3E}">
        <p14:creationId xmlns:p14="http://schemas.microsoft.com/office/powerpoint/2010/main" val="3944568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DD53D-12E3-74FF-3A1A-9CB8E1EE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75" y="361767"/>
            <a:ext cx="9899850" cy="2154622"/>
          </a:xfrm>
        </p:spPr>
        <p:txBody>
          <a:bodyPr/>
          <a:lstStyle/>
          <a:p>
            <a:r>
              <a:rPr lang="es-MX" dirty="0">
                <a:solidFill>
                  <a:schemeClr val="accent6"/>
                </a:solidFill>
              </a:rPr>
              <a:t>Lista oficial (voluntaria)  de guardadoras con datos completos. a disposición de </a:t>
            </a:r>
            <a:r>
              <a:rPr lang="es-MX" dirty="0" err="1">
                <a:solidFill>
                  <a:schemeClr val="accent6"/>
                </a:solidFill>
              </a:rPr>
              <a:t>inia</a:t>
            </a:r>
            <a:r>
              <a:rPr lang="es-MX" dirty="0">
                <a:solidFill>
                  <a:schemeClr val="accent6"/>
                </a:solidFill>
              </a:rPr>
              <a:t>, Bayer Monsanto y otros.</a:t>
            </a:r>
            <a:endParaRPr lang="es-CL" dirty="0">
              <a:solidFill>
                <a:schemeClr val="accent6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29970D5-8D67-FBBB-2291-95B2C2C1A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73" y="2699267"/>
            <a:ext cx="9041638" cy="3552391"/>
          </a:xfrm>
        </p:spPr>
      </p:pic>
    </p:spTree>
    <p:extLst>
      <p:ext uri="{BB962C8B-B14F-4D97-AF65-F5344CB8AC3E}">
        <p14:creationId xmlns:p14="http://schemas.microsoft.com/office/powerpoint/2010/main" val="277747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71D6B-B22C-01E8-CFED-971F70801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526" y="103613"/>
            <a:ext cx="9238434" cy="857559"/>
          </a:xfrm>
          <a:noFill/>
        </p:spPr>
        <p:txBody>
          <a:bodyPr/>
          <a:lstStyle/>
          <a:p>
            <a:r>
              <a:rPr lang="es-MX" dirty="0"/>
              <a:t>Pasos precedentes</a:t>
            </a:r>
            <a:endParaRPr lang="es-CL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A171334A-A23B-AB3D-1879-0688D5E299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009658"/>
              </p:ext>
            </p:extLst>
          </p:nvPr>
        </p:nvGraphicFramePr>
        <p:xfrm>
          <a:off x="1055915" y="1860542"/>
          <a:ext cx="10368642" cy="374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ontrol preventivo de identidad: cuando la política pública va contra la  evidencia - CIPER Chile">
            <a:extLst>
              <a:ext uri="{FF2B5EF4-FFF2-40B4-BE49-F238E27FC236}">
                <a16:creationId xmlns:a16="http://schemas.microsoft.com/office/drawing/2014/main" id="{936B2192-60AC-6BE8-541B-53A95B50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515638"/>
            <a:ext cx="2110686" cy="14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451ED81-CDC3-046A-2C12-437C304AE5DC}"/>
              </a:ext>
            </a:extLst>
          </p:cNvPr>
          <p:cNvSpPr/>
          <p:nvPr/>
        </p:nvSpPr>
        <p:spPr>
          <a:xfrm>
            <a:off x="7708392" y="304800"/>
            <a:ext cx="2276856" cy="1222248"/>
          </a:xfrm>
          <a:prstGeom prst="roundRect">
            <a:avLst/>
          </a:prstGeom>
          <a:solidFill>
            <a:srgbClr val="71B213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¿Control de Identidad preventivo de semillas y guardadores ?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3CBDB28-45CC-8439-DAA5-FC5DAB48E0DB}"/>
              </a:ext>
            </a:extLst>
          </p:cNvPr>
          <p:cNvSpPr/>
          <p:nvPr/>
        </p:nvSpPr>
        <p:spPr>
          <a:xfrm>
            <a:off x="3795876" y="5671258"/>
            <a:ext cx="1874520" cy="914400"/>
          </a:xfrm>
          <a:prstGeom prst="roundRect">
            <a:avLst/>
          </a:prstGeom>
          <a:solidFill>
            <a:srgbClr val="71B213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G</a:t>
            </a:r>
            <a:r>
              <a:rPr lang="es-MX" sz="1800" b="1" dirty="0">
                <a:solidFill>
                  <a:schemeClr val="bg1"/>
                </a:solidFill>
              </a:rPr>
              <a:t>estionado por </a:t>
            </a:r>
            <a:r>
              <a:rPr lang="es-MX" sz="1800" b="1" dirty="0" err="1">
                <a:solidFill>
                  <a:schemeClr val="bg1"/>
                </a:solidFill>
              </a:rPr>
              <a:t>INIA</a:t>
            </a:r>
            <a:r>
              <a:rPr lang="es-MX" sz="1800" b="1" dirty="0">
                <a:solidFill>
                  <a:schemeClr val="bg1"/>
                </a:solidFill>
              </a:rPr>
              <a:t> y ODEPA 🤦🏻‍♀️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DFE7BE5-B571-DD55-C5F8-076961942E70}"/>
              </a:ext>
            </a:extLst>
          </p:cNvPr>
          <p:cNvSpPr/>
          <p:nvPr/>
        </p:nvSpPr>
        <p:spPr>
          <a:xfrm>
            <a:off x="5747658" y="5671258"/>
            <a:ext cx="6088162" cy="1083129"/>
          </a:xfrm>
          <a:prstGeom prst="roundRect">
            <a:avLst/>
          </a:prstGeom>
          <a:solidFill>
            <a:srgbClr val="71B213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Gobierno designa sorpresivamente a ODEPA como implementador de esto y no al </a:t>
            </a:r>
            <a:r>
              <a:rPr lang="es-ES" b="1" dirty="0" err="1">
                <a:solidFill>
                  <a:schemeClr val="bg1"/>
                </a:solidFill>
              </a:rPr>
              <a:t>INIA</a:t>
            </a:r>
            <a:r>
              <a:rPr lang="es-ES" b="1" dirty="0">
                <a:solidFill>
                  <a:schemeClr val="bg1"/>
                </a:solidFill>
              </a:rPr>
              <a:t>…</a:t>
            </a:r>
          </a:p>
          <a:p>
            <a:r>
              <a:rPr lang="es-ES" b="1" dirty="0">
                <a:solidFill>
                  <a:schemeClr val="bg1"/>
                </a:solidFill>
              </a:rPr>
              <a:t>Se cubre las espaldas?</a:t>
            </a:r>
          </a:p>
          <a:p>
            <a:r>
              <a:rPr lang="es-ES" b="1" dirty="0">
                <a:solidFill>
                  <a:schemeClr val="bg1"/>
                </a:solidFill>
              </a:rPr>
              <a:t>Pero </a:t>
            </a:r>
            <a:r>
              <a:rPr lang="es-ES" b="1" dirty="0" err="1">
                <a:solidFill>
                  <a:schemeClr val="bg1"/>
                </a:solidFill>
              </a:rPr>
              <a:t>odepa</a:t>
            </a:r>
            <a:r>
              <a:rPr lang="es-ES" b="1" dirty="0">
                <a:solidFill>
                  <a:schemeClr val="bg1"/>
                </a:solidFill>
              </a:rPr>
              <a:t> e </a:t>
            </a:r>
            <a:r>
              <a:rPr lang="es-ES" b="1" dirty="0" err="1">
                <a:solidFill>
                  <a:schemeClr val="bg1"/>
                </a:solidFill>
              </a:rPr>
              <a:t>INIA</a:t>
            </a:r>
            <a:r>
              <a:rPr lang="es-ES" b="1" dirty="0">
                <a:solidFill>
                  <a:schemeClr val="bg1"/>
                </a:solidFill>
              </a:rPr>
              <a:t> TRABAJAN JUNTOS. </a:t>
            </a:r>
          </a:p>
        </p:txBody>
      </p:sp>
    </p:spTree>
    <p:extLst>
      <p:ext uri="{BB962C8B-B14F-4D97-AF65-F5344CB8AC3E}">
        <p14:creationId xmlns:p14="http://schemas.microsoft.com/office/powerpoint/2010/main" val="135178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9CE78-1F32-48AD-B9C8-6FBDB42D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Fundamentos y citas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65AA28-82D1-84FA-ED9C-60AFF7580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418048" cy="3810000"/>
          </a:xfrm>
          <a:solidFill>
            <a:schemeClr val="accent6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FFFF00"/>
                </a:solidFill>
              </a:rPr>
              <a:t>Se basan en Tratado TIRFA de FAO y Agenda 2030 de ONU para el desarrollo sostenible</a:t>
            </a:r>
          </a:p>
          <a:p>
            <a:r>
              <a:rPr lang="es-CL" dirty="0">
                <a:solidFill>
                  <a:srgbClr val="FFFF00"/>
                </a:solidFill>
              </a:rPr>
              <a:t>Ley Marco de Cambio Climático</a:t>
            </a:r>
          </a:p>
          <a:p>
            <a:r>
              <a:rPr lang="es-CL" dirty="0">
                <a:solidFill>
                  <a:srgbClr val="FFFF00"/>
                </a:solidFill>
              </a:rPr>
              <a:t>En Declaración de Derechos de Campesinas (2018)</a:t>
            </a:r>
          </a:p>
          <a:p>
            <a:r>
              <a:rPr lang="es-CL" dirty="0">
                <a:solidFill>
                  <a:srgbClr val="FFFF00"/>
                </a:solidFill>
              </a:rPr>
              <a:t>En Plan Nacional de Soberanía para la Seguridad Alimentaria</a:t>
            </a:r>
          </a:p>
          <a:p>
            <a:r>
              <a:rPr lang="es-CL" dirty="0">
                <a:solidFill>
                  <a:srgbClr val="FFFF00"/>
                </a:solidFill>
              </a:rPr>
              <a:t>Convenio Diversidad Biológica</a:t>
            </a:r>
          </a:p>
          <a:p>
            <a:r>
              <a:rPr lang="es-CL" sz="2100" dirty="0">
                <a:solidFill>
                  <a:srgbClr val="FFFF00"/>
                </a:solidFill>
              </a:rPr>
              <a:t>Mesa público privada sobre Recursos genéticos 2014-2018, y trabajo de ODEPA según el cual hay 302 guardadoras, y habría una lista de 2058 variedades tradicionales de 385 especies,  en manos de estas guardadoras</a:t>
            </a:r>
            <a:r>
              <a:rPr lang="es-CL" dirty="0">
                <a:solidFill>
                  <a:srgbClr val="FFFF00"/>
                </a:solidFill>
              </a:rPr>
              <a:t>. </a:t>
            </a:r>
          </a:p>
          <a:p>
            <a:r>
              <a:rPr lang="es-CL" dirty="0">
                <a:solidFill>
                  <a:srgbClr val="FFFF00"/>
                </a:solidFill>
              </a:rPr>
              <a:t>Recordamos: Seminario en FAO en enero de 2019 sobre Comercialización de Semilla Tradicional certificada  organizado por ODEPA. </a:t>
            </a:r>
          </a:p>
          <a:p>
            <a:endParaRPr lang="es-CL" dirty="0">
              <a:solidFill>
                <a:srgbClr val="FFFF00"/>
              </a:solidFill>
            </a:endParaRPr>
          </a:p>
          <a:p>
            <a:endParaRPr lang="es-CL" dirty="0">
              <a:solidFill>
                <a:srgbClr val="FFFF00"/>
              </a:solidFill>
            </a:endParaRPr>
          </a:p>
          <a:p>
            <a:endParaRPr lang="es-CL" dirty="0">
              <a:solidFill>
                <a:srgbClr val="FFFF00"/>
              </a:solidFill>
            </a:endParaRP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76342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BB77C-E67C-5A3C-9C13-B43D0AB7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08" y="1045445"/>
            <a:ext cx="10205292" cy="1036743"/>
          </a:xfrm>
        </p:spPr>
        <p:txBody>
          <a:bodyPr/>
          <a:lstStyle/>
          <a:p>
            <a:r>
              <a:rPr lang="es-MX" dirty="0" err="1"/>
              <a:t>tirfa</a:t>
            </a:r>
            <a:r>
              <a:rPr lang="es-MX" dirty="0"/>
              <a:t> TRATADO</a:t>
            </a:r>
            <a:br>
              <a:rPr lang="es-MX" dirty="0"/>
            </a:br>
            <a:r>
              <a:rPr lang="es-MX" dirty="0"/>
              <a:t> FAO FIRMADO EN</a:t>
            </a:r>
            <a:br>
              <a:rPr lang="es-MX" dirty="0"/>
            </a:br>
            <a:r>
              <a:rPr lang="es-MX" dirty="0"/>
              <a:t> 2016 EN CONTEXTO TPP 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2CD0602-2194-1B23-9242-E1DA862A8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7387"/>
            <a:ext cx="7738568" cy="433204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EAB720-DC9E-7491-95ED-905CB851B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09" y="38570"/>
            <a:ext cx="6083613" cy="37659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9BE70E-4DF8-ED61-23F5-77B07C1A4DA1}"/>
              </a:ext>
            </a:extLst>
          </p:cNvPr>
          <p:cNvSpPr txBox="1"/>
          <p:nvPr/>
        </p:nvSpPr>
        <p:spPr>
          <a:xfrm>
            <a:off x="8571123" y="3977089"/>
            <a:ext cx="2096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Fuente: folleto Vía Campesina analizado en </a:t>
            </a:r>
          </a:p>
          <a:p>
            <a:r>
              <a:rPr lang="es-MX" dirty="0"/>
              <a:t> Documento </a:t>
            </a:r>
            <a:r>
              <a:rPr lang="es-MX" dirty="0">
                <a:solidFill>
                  <a:srgbClr val="FFFF00"/>
                </a:solidFill>
              </a:rPr>
              <a:t>El INIA y su Negocio con las semillas  </a:t>
            </a:r>
            <a:r>
              <a:rPr lang="es-MX" dirty="0"/>
              <a:t>de </a:t>
            </a:r>
            <a:r>
              <a:rPr lang="es-MX" dirty="0" err="1"/>
              <a:t>org</a:t>
            </a:r>
            <a:r>
              <a:rPr lang="es-MX" dirty="0"/>
              <a:t> sociales y  huerteras, 2023.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1357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9DF93-987C-E32E-9F98-859045F5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Agenda 2030</a:t>
            </a:r>
            <a:endParaRPr lang="es-CL" dirty="0"/>
          </a:p>
        </p:txBody>
      </p:sp>
      <p:sp useBgFill="1">
        <p:nvSpPr>
          <p:cNvPr id="3" name="Marcador de contenido 2">
            <a:extLst>
              <a:ext uri="{FF2B5EF4-FFF2-40B4-BE49-F238E27FC236}">
                <a16:creationId xmlns:a16="http://schemas.microsoft.com/office/drawing/2014/main" id="{281CFE8D-0019-7F3F-2697-0DC82DE29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4027714"/>
          </a:xfrm>
        </p:spPr>
        <p:txBody>
          <a:bodyPr/>
          <a:lstStyle/>
          <a:p>
            <a:r>
              <a:rPr lang="es-MX" b="0" i="0" cap="all" dirty="0">
                <a:solidFill>
                  <a:srgbClr val="F8F9FA"/>
                </a:solidFill>
                <a:effectLst/>
                <a:highlight>
                  <a:srgbClr val="D3A029"/>
                </a:highlight>
                <a:latin typeface="Roboto Slab" pitchFamily="2" charset="0"/>
              </a:rPr>
              <a:t>Objetivo 2. HAMBRE CERO</a:t>
            </a:r>
            <a:br>
              <a:rPr lang="es-MX" b="0" i="0" cap="all" dirty="0">
                <a:solidFill>
                  <a:srgbClr val="F8F9FA"/>
                </a:solidFill>
                <a:effectLst/>
                <a:highlight>
                  <a:srgbClr val="D3A029"/>
                </a:highlight>
                <a:latin typeface="Roboto Slab" pitchFamily="2" charset="0"/>
              </a:rPr>
            </a:br>
            <a:r>
              <a:rPr lang="es-MX" b="0" i="0" cap="all" dirty="0">
                <a:solidFill>
                  <a:srgbClr val="F8F9FA"/>
                </a:solidFill>
                <a:effectLst/>
                <a:highlight>
                  <a:srgbClr val="D3A029"/>
                </a:highlight>
                <a:latin typeface="Roboto Slab" pitchFamily="2" charset="0"/>
              </a:rPr>
              <a:t>PONER FIN AL HAMBRE, LOGRAR LA SEGURIDAD ALIMENTARIA Y LA MEJORA DE LA NUTRICIÓN Y PROMOVER LA AGRICULTURA SOSTENIBLE  </a:t>
            </a:r>
          </a:p>
          <a:p>
            <a:endParaRPr lang="es-MX" b="0" i="0" cap="all" dirty="0">
              <a:solidFill>
                <a:srgbClr val="F8F9FA"/>
              </a:solidFill>
              <a:effectLst/>
              <a:highlight>
                <a:srgbClr val="D3A029"/>
              </a:highlight>
              <a:latin typeface="Roboto Slab" pitchFamily="2" charset="0"/>
            </a:endParaRPr>
          </a:p>
          <a:p>
            <a:r>
              <a:rPr lang="es-MX" dirty="0">
                <a:solidFill>
                  <a:srgbClr val="FFFF00"/>
                </a:solidFill>
              </a:rPr>
              <a:t>2.a Aumentar las inversiones, incluso mediante una mayor cooperación internacional, en la infraestructura rural, la investigación agrícola y los servicios de extensión, el desarrollo tecnológico y los bancos de genes de plantas y ganado a fin de mejorar la capacidad de producción agrícola en los países en desarrollo….</a:t>
            </a:r>
            <a:endParaRPr lang="es-C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43329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DarkSeedLeftStep">
      <a:dk1>
        <a:srgbClr val="000000"/>
      </a:dk1>
      <a:lt1>
        <a:srgbClr val="FFFFFF"/>
      </a:lt1>
      <a:dk2>
        <a:srgbClr val="3C3122"/>
      </a:dk2>
      <a:lt2>
        <a:srgbClr val="E7E2E8"/>
      </a:lt2>
      <a:accent1>
        <a:srgbClr val="3BB921"/>
      </a:accent1>
      <a:accent2>
        <a:srgbClr val="71B213"/>
      </a:accent2>
      <a:accent3>
        <a:srgbClr val="A6A51D"/>
      </a:accent3>
      <a:accent4>
        <a:srgbClr val="D58417"/>
      </a:accent4>
      <a:accent5>
        <a:srgbClr val="E74729"/>
      </a:accent5>
      <a:accent6>
        <a:srgbClr val="D51748"/>
      </a:accent6>
      <a:hlink>
        <a:srgbClr val="BF693F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</TotalTime>
  <Words>1714</Words>
  <Application>Microsoft Office PowerPoint</Application>
  <PresentationFormat>Panorámica</PresentationFormat>
  <Paragraphs>93</Paragraphs>
  <Slides>14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Roboto Slab</vt:lpstr>
      <vt:lpstr>Symbol</vt:lpstr>
      <vt:lpstr>Trade Gothic Next Cond</vt:lpstr>
      <vt:lpstr>Trade Gothic Next Light</vt:lpstr>
      <vt:lpstr>PortalVTI</vt:lpstr>
      <vt:lpstr>Resolución semillas gobierno boric</vt:lpstr>
      <vt:lpstr>RESOLUCIÓN EXENTA  (no va a contraloría)</vt:lpstr>
      <vt:lpstr>Que es una resolución</vt:lpstr>
      <vt:lpstr>Reconoce la S.T. y “Regula” los Intercambios de semillas y cantidad S. Nadie se atrevió a tanto !!!</vt:lpstr>
      <vt:lpstr>Lista oficial (voluntaria)  de guardadoras con datos completos. a disposición de inia, Bayer Monsanto y otros.</vt:lpstr>
      <vt:lpstr>Pasos precedentes</vt:lpstr>
      <vt:lpstr>Fundamentos y citas</vt:lpstr>
      <vt:lpstr>tirfa TRATADO  FAO FIRMADO EN  2016 EN CONTEXTO TPP </vt:lpstr>
      <vt:lpstr>Agenda 2030</vt:lpstr>
      <vt:lpstr>Declaración Derechos Campesinos (ONU 2018)</vt:lpstr>
      <vt:lpstr>  Ley marco de cambio climático</vt:lpstr>
      <vt:lpstr>reacciones</vt:lpstr>
      <vt:lpstr>ANPROS= EMPRESAS PRODUCTORAS DE SEMILLAS en mesa publico privada que discutió la resolución</vt:lpstr>
      <vt:lpstr>Propuestas?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Semillas tradicionales</dc:title>
  <dc:creator>Lucia Sepulveda</dc:creator>
  <cp:lastModifiedBy>Maria Elena Rozas</cp:lastModifiedBy>
  <cp:revision>9</cp:revision>
  <dcterms:created xsi:type="dcterms:W3CDTF">2024-04-13T20:44:52Z</dcterms:created>
  <dcterms:modified xsi:type="dcterms:W3CDTF">2024-04-29T14:05:53Z</dcterms:modified>
</cp:coreProperties>
</file>